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399" y="1424579"/>
            <a:ext cx="8439200" cy="470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3026" y="6445817"/>
            <a:ext cx="344804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‹#›</a:t>
            </a:fld>
            <a:endParaRPr spc="-11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kacja.edux.pl/p-939-bajki-terapeutyczne.php" TargetMode="External"/><Relationship Id="rId2" Type="http://schemas.openxmlformats.org/officeDocument/2006/relationships/hyperlink" Target="http://www.pomagamydzieciom.info/files/pdf/bajki%20terapeutyczne%20PROMYK%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6369" y="4408779"/>
            <a:ext cx="6269990" cy="1725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3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wspierać</a:t>
            </a:r>
            <a:r>
              <a:rPr sz="3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dziecko</a:t>
            </a:r>
            <a:r>
              <a:rPr sz="3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29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powrocie</a:t>
            </a:r>
            <a:endParaRPr sz="3200">
              <a:latin typeface="Times New Roman"/>
              <a:cs typeface="Times New Roman"/>
            </a:endParaRPr>
          </a:p>
          <a:p>
            <a:pPr marL="934719" marR="925194" algn="ctr">
              <a:lnSpc>
                <a:spcPct val="115999"/>
              </a:lnSpc>
              <a:spcBef>
                <a:spcPts val="10"/>
              </a:spcBef>
            </a:pPr>
            <a:r>
              <a:rPr sz="3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3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szkoły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32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pandemii?  </a:t>
            </a:r>
            <a:r>
              <a:rPr sz="32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Poradnik </a:t>
            </a:r>
            <a:r>
              <a:rPr sz="32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dla</a:t>
            </a:r>
            <a:r>
              <a:rPr sz="3200" b="1" spc="-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rodziców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5064" y="1592415"/>
            <a:ext cx="2468836" cy="2461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1987295"/>
            <a:ext cx="3032760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306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Unikanie</a:t>
            </a:r>
            <a:r>
              <a:rPr sz="1600" b="1" spc="-18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rówieśników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wycofane oraz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niezainteresowane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swoim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środowiskiem,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prawdopodobnie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skutek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długiej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izolacji.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autyzmu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długo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nawiązują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relację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innymi,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nawet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krótka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przerwa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kontakcie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skutkować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pogorszeniem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jakości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znajomości.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Postarajmy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znowu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przybliżyć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kolegów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naszego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zorganizowanie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jakieś aktywności,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która będzie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nich</a:t>
            </a:r>
            <a:r>
              <a:rPr sz="1400" spc="3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atrakcyjna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urozmaicenie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wspólnie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spędzonego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czasu.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88426" y="6445817"/>
            <a:ext cx="294005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7984" cy="286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latin typeface="Trebuchet MS"/>
                <a:cs typeface="Trebuchet MS"/>
              </a:rPr>
              <a:t>Potrzeby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ucznia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po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powrocie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środowiska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szkolnego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9685" marR="6350" algn="just">
              <a:lnSpc>
                <a:spcPct val="100000"/>
              </a:lnSpc>
            </a:pP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Im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dłużej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trwa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nieobecność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szkole,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trudniej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powtórnie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zaadaptować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nowych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warunków.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Szczególnie osobom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autyzmu.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Dlatego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też,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otoczenie dziecka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znajdującego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trudnej</a:t>
            </a:r>
            <a:r>
              <a:rPr sz="1400" spc="-3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sytuacji,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dostosowało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wszelkie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podejmowane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działania</a:t>
            </a:r>
            <a:r>
              <a:rPr sz="1400" spc="-2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potrzeb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możliwości.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9685" marR="5080" algn="just">
              <a:lnSpc>
                <a:spcPct val="100000"/>
              </a:lnSpc>
            </a:pP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Ogromne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znaczenie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stworzenie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klasie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atmosfery,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sprzyjać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dzieleniu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swoimi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emocjami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trudnościami.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Wskazane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jest, aby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ustalić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wcześniej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kogo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zwrócić się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pomoc,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razie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pojawienia 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różnych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trudności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emocji,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którymi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stanie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samo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poradzić.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Osobą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udzielającą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takiego  wsparcia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nauczyciel,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pedagog,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szkolny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psycholog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albo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kolega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klasy,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który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powiadomi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problemie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wyznaczoną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osobę.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7947" y="5181600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27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426974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Potrzeby</a:t>
            </a:r>
            <a:r>
              <a:rPr spc="-105" dirty="0"/>
              <a:t> </a:t>
            </a:r>
            <a:r>
              <a:rPr spc="114" dirty="0"/>
              <a:t>ucznia</a:t>
            </a:r>
            <a:r>
              <a:rPr spc="-80" dirty="0"/>
              <a:t> </a:t>
            </a:r>
            <a:r>
              <a:rPr spc="145" dirty="0"/>
              <a:t>po</a:t>
            </a:r>
            <a:r>
              <a:rPr spc="-90" dirty="0"/>
              <a:t> </a:t>
            </a:r>
            <a:r>
              <a:rPr spc="145" dirty="0"/>
              <a:t>powrocie  </a:t>
            </a:r>
            <a:r>
              <a:rPr spc="125" dirty="0"/>
              <a:t>do środowiska</a:t>
            </a:r>
            <a:r>
              <a:rPr spc="-280" dirty="0"/>
              <a:t> </a:t>
            </a:r>
            <a:r>
              <a:rPr spc="135" dirty="0"/>
              <a:t>szkolnego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11</a:t>
            </a:fld>
            <a:endParaRPr spc="-1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2012950"/>
            <a:ext cx="7051675" cy="3562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40" dirty="0">
                <a:latin typeface="Verdana"/>
                <a:cs typeface="Verdana"/>
              </a:rPr>
              <a:t>Warto </a:t>
            </a:r>
            <a:r>
              <a:rPr sz="1400" spc="-120" dirty="0">
                <a:latin typeface="Verdana"/>
                <a:cs typeface="Verdana"/>
              </a:rPr>
              <a:t>ograniczyć </a:t>
            </a:r>
            <a:r>
              <a:rPr sz="1400" spc="-114" dirty="0">
                <a:latin typeface="Verdana"/>
                <a:cs typeface="Verdana"/>
              </a:rPr>
              <a:t>również </a:t>
            </a:r>
            <a:r>
              <a:rPr sz="1400" spc="-135" dirty="0">
                <a:latin typeface="Verdana"/>
                <a:cs typeface="Verdana"/>
              </a:rPr>
              <a:t>zakres </a:t>
            </a:r>
            <a:r>
              <a:rPr sz="1400" spc="-114" dirty="0">
                <a:latin typeface="Verdana"/>
                <a:cs typeface="Verdana"/>
              </a:rPr>
              <a:t>obowiązków uczniów, </a:t>
            </a:r>
            <a:r>
              <a:rPr sz="1400" spc="-135" dirty="0">
                <a:latin typeface="Verdana"/>
                <a:cs typeface="Verdana"/>
              </a:rPr>
              <a:t>a </a:t>
            </a:r>
            <a:r>
              <a:rPr sz="1400" spc="-130" dirty="0">
                <a:latin typeface="Verdana"/>
                <a:cs typeface="Verdana"/>
              </a:rPr>
              <a:t>także </a:t>
            </a:r>
            <a:r>
              <a:rPr sz="1400" spc="-110" dirty="0">
                <a:latin typeface="Verdana"/>
                <a:cs typeface="Verdana"/>
              </a:rPr>
              <a:t>obniżyć </a:t>
            </a:r>
            <a:r>
              <a:rPr sz="1400" spc="-125" dirty="0">
                <a:latin typeface="Verdana"/>
                <a:cs typeface="Verdana"/>
              </a:rPr>
              <a:t>czasowo </a:t>
            </a:r>
            <a:r>
              <a:rPr sz="1400" spc="-145" dirty="0">
                <a:latin typeface="Verdana"/>
                <a:cs typeface="Verdana"/>
              </a:rPr>
              <a:t>wymagania.  </a:t>
            </a:r>
            <a:r>
              <a:rPr sz="1400" spc="-110" dirty="0">
                <a:latin typeface="Verdana"/>
                <a:cs typeface="Verdana"/>
              </a:rPr>
              <a:t>Dzieci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potrzebują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czasu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na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to,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aby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wejść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nowy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rytm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funkcjonowania.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Trudności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emocjonalne  </a:t>
            </a:r>
            <a:r>
              <a:rPr sz="1400" spc="-130" dirty="0">
                <a:latin typeface="Verdana"/>
                <a:cs typeface="Verdana"/>
              </a:rPr>
              <a:t>wynikające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powrotu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szkoły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długiej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nieobecności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połączeniu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naciskiem,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by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dziecko  </a:t>
            </a:r>
            <a:r>
              <a:rPr sz="1400" spc="-130" dirty="0">
                <a:latin typeface="Verdana"/>
                <a:cs typeface="Verdana"/>
              </a:rPr>
              <a:t>szybko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wróciło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swoich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obowiązków,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może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tylko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pogorszyć</a:t>
            </a:r>
            <a:r>
              <a:rPr sz="1400" spc="-26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jego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stan.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400" b="1" spc="-40" dirty="0">
                <a:latin typeface="Trebuchet MS"/>
                <a:cs typeface="Trebuchet MS"/>
              </a:rPr>
              <a:t>Redukcja</a:t>
            </a:r>
            <a:r>
              <a:rPr sz="1400" b="1" spc="-18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wymagań</a:t>
            </a:r>
            <a:r>
              <a:rPr sz="1400" b="1" spc="-170" dirty="0">
                <a:latin typeface="Trebuchet MS"/>
                <a:cs typeface="Trebuchet MS"/>
              </a:rPr>
              <a:t> </a:t>
            </a:r>
            <a:r>
              <a:rPr sz="1400" b="1" spc="-10" dirty="0">
                <a:latin typeface="Trebuchet MS"/>
                <a:cs typeface="Trebuchet MS"/>
              </a:rPr>
              <a:t>w</a:t>
            </a:r>
            <a:r>
              <a:rPr sz="1400" b="1" spc="-145" dirty="0">
                <a:latin typeface="Trebuchet MS"/>
                <a:cs typeface="Trebuchet MS"/>
              </a:rPr>
              <a:t> </a:t>
            </a:r>
            <a:r>
              <a:rPr sz="1400" b="1" spc="-30" dirty="0">
                <a:latin typeface="Trebuchet MS"/>
                <a:cs typeface="Trebuchet MS"/>
              </a:rPr>
              <a:t>praktyce</a:t>
            </a:r>
            <a:r>
              <a:rPr sz="1400" b="1" spc="-190" dirty="0">
                <a:latin typeface="Trebuchet MS"/>
                <a:cs typeface="Trebuchet MS"/>
              </a:rPr>
              <a:t> </a:t>
            </a:r>
            <a:r>
              <a:rPr sz="1400" b="1" spc="-50" dirty="0">
                <a:latin typeface="Trebuchet MS"/>
                <a:cs typeface="Trebuchet MS"/>
              </a:rPr>
              <a:t>może</a:t>
            </a:r>
            <a:r>
              <a:rPr sz="1400" b="1" spc="-155" dirty="0">
                <a:latin typeface="Trebuchet MS"/>
                <a:cs typeface="Trebuchet MS"/>
              </a:rPr>
              <a:t> </a:t>
            </a:r>
            <a:r>
              <a:rPr sz="1400" b="1" spc="-25" dirty="0">
                <a:latin typeface="Trebuchet MS"/>
                <a:cs typeface="Trebuchet MS"/>
              </a:rPr>
              <a:t>polegać</a:t>
            </a:r>
            <a:r>
              <a:rPr sz="1400" b="1" spc="-165" dirty="0">
                <a:latin typeface="Trebuchet MS"/>
                <a:cs typeface="Trebuchet MS"/>
              </a:rPr>
              <a:t> </a:t>
            </a:r>
            <a:r>
              <a:rPr sz="1400" b="1" spc="-45" dirty="0">
                <a:latin typeface="Trebuchet MS"/>
                <a:cs typeface="Trebuchet MS"/>
              </a:rPr>
              <a:t>na: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okresowym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zwolnieniu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ucznia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odpowiedzi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ustnych/pisemnych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  <a:tab pos="1118870" algn="l"/>
                <a:tab pos="2132965" algn="l"/>
                <a:tab pos="3088640" algn="l"/>
                <a:tab pos="3416300" algn="l"/>
                <a:tab pos="3978910" algn="l"/>
                <a:tab pos="4166235" algn="l"/>
                <a:tab pos="5078730" algn="l"/>
                <a:tab pos="5403850" algn="l"/>
                <a:tab pos="6318250" algn="l"/>
                <a:tab pos="6656705" algn="l"/>
              </a:tabLst>
            </a:pP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zam</a:t>
            </a:r>
            <a:r>
              <a:rPr sz="1400" spc="-55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odpowiedzi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pisemn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y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h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n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st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ne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dwr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t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ie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(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zal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eżnoś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	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t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eg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ucznia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bardziej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stresujące)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zadawaniu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uczniowi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tylko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podstawowych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pytań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umożliwiających</a:t>
            </a:r>
            <a:r>
              <a:rPr sz="1400" spc="-2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zaliczenie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materiału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nauce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3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zabawę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chodzeniu</a:t>
            </a:r>
            <a:r>
              <a:rPr sz="1400" spc="-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“w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kratkę”</a:t>
            </a:r>
            <a:r>
              <a:rPr sz="1400" spc="-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(na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wybrane</a:t>
            </a:r>
            <a:r>
              <a:rPr sz="1400" spc="-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ucznia</a:t>
            </a:r>
            <a:r>
              <a:rPr sz="1400" spc="-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lekcje,</a:t>
            </a:r>
            <a:r>
              <a:rPr sz="1400" spc="-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kiedy</a:t>
            </a:r>
            <a:r>
              <a:rPr sz="1400" spc="-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czuje</a:t>
            </a:r>
            <a:r>
              <a:rPr sz="1400" spc="-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ono</a:t>
            </a:r>
            <a:r>
              <a:rPr sz="1400" spc="-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siłach)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426974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Potrzeby</a:t>
            </a:r>
            <a:r>
              <a:rPr spc="-105" dirty="0"/>
              <a:t> </a:t>
            </a:r>
            <a:r>
              <a:rPr spc="114" dirty="0"/>
              <a:t>ucznia</a:t>
            </a:r>
            <a:r>
              <a:rPr spc="-80" dirty="0"/>
              <a:t> </a:t>
            </a:r>
            <a:r>
              <a:rPr spc="145" dirty="0"/>
              <a:t>po</a:t>
            </a:r>
            <a:r>
              <a:rPr spc="-90" dirty="0"/>
              <a:t> </a:t>
            </a:r>
            <a:r>
              <a:rPr spc="145" dirty="0"/>
              <a:t>powrocie  </a:t>
            </a:r>
            <a:r>
              <a:rPr spc="125" dirty="0"/>
              <a:t>do środowiska</a:t>
            </a:r>
            <a:r>
              <a:rPr spc="-280" dirty="0"/>
              <a:t> </a:t>
            </a:r>
            <a:r>
              <a:rPr spc="135" dirty="0"/>
              <a:t>szkolnego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12</a:t>
            </a:fld>
            <a:endParaRPr spc="-1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2012950"/>
            <a:ext cx="698690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Trebuchet MS"/>
                <a:cs typeface="Trebuchet MS"/>
              </a:rPr>
              <a:t>U </a:t>
            </a:r>
            <a:r>
              <a:rPr sz="1400" b="1" spc="-5" dirty="0">
                <a:latin typeface="Trebuchet MS"/>
                <a:cs typeface="Trebuchet MS"/>
              </a:rPr>
              <a:t>osób </a:t>
            </a:r>
            <a:r>
              <a:rPr sz="1400" b="1" spc="-90" dirty="0">
                <a:latin typeface="Trebuchet MS"/>
                <a:cs typeface="Trebuchet MS"/>
              </a:rPr>
              <a:t>ze </a:t>
            </a:r>
            <a:r>
              <a:rPr sz="1400" b="1" spc="-25" dirty="0">
                <a:latin typeface="Trebuchet MS"/>
                <a:cs typeface="Trebuchet MS"/>
              </a:rPr>
              <a:t>spektrum </a:t>
            </a:r>
            <a:r>
              <a:rPr sz="1400" b="1" spc="-30" dirty="0">
                <a:latin typeface="Trebuchet MS"/>
                <a:cs typeface="Trebuchet MS"/>
              </a:rPr>
              <a:t>autyzmu zmiany </a:t>
            </a:r>
            <a:r>
              <a:rPr sz="1400" b="1" spc="-45" dirty="0">
                <a:latin typeface="Trebuchet MS"/>
                <a:cs typeface="Trebuchet MS"/>
              </a:rPr>
              <a:t>wzbudzają </a:t>
            </a:r>
            <a:r>
              <a:rPr sz="1400" b="1" spc="-10" dirty="0">
                <a:latin typeface="Trebuchet MS"/>
                <a:cs typeface="Trebuchet MS"/>
              </a:rPr>
              <a:t>ogromny </a:t>
            </a:r>
            <a:r>
              <a:rPr sz="1400" b="1" spc="-70" dirty="0">
                <a:latin typeface="Trebuchet MS"/>
                <a:cs typeface="Trebuchet MS"/>
              </a:rPr>
              <a:t>lęk</a:t>
            </a:r>
            <a:r>
              <a:rPr sz="1400" spc="-70" dirty="0">
                <a:latin typeface="Verdana"/>
                <a:cs typeface="Verdana"/>
              </a:rPr>
              <a:t>. </a:t>
            </a:r>
            <a:r>
              <a:rPr sz="1400" spc="-120" dirty="0">
                <a:latin typeface="Verdana"/>
                <a:cs typeface="Verdana"/>
              </a:rPr>
              <a:t>Bardzo </a:t>
            </a:r>
            <a:r>
              <a:rPr sz="1400" spc="-140" dirty="0">
                <a:latin typeface="Verdana"/>
                <a:cs typeface="Verdana"/>
              </a:rPr>
              <a:t>ważne </a:t>
            </a:r>
            <a:r>
              <a:rPr sz="1400" spc="-130" dirty="0">
                <a:latin typeface="Verdana"/>
                <a:cs typeface="Verdana"/>
              </a:rPr>
              <a:t>jest, </a:t>
            </a:r>
            <a:r>
              <a:rPr sz="1400" spc="-140" dirty="0">
                <a:latin typeface="Verdana"/>
                <a:cs typeface="Verdana"/>
              </a:rPr>
              <a:t>aby </a:t>
            </a:r>
            <a:r>
              <a:rPr sz="1400" spc="-145" dirty="0">
                <a:latin typeface="Verdana"/>
                <a:cs typeface="Verdana"/>
              </a:rPr>
              <a:t>na  </a:t>
            </a:r>
            <a:r>
              <a:rPr sz="1400" spc="-175" dirty="0">
                <a:latin typeface="Verdana"/>
                <a:cs typeface="Verdana"/>
              </a:rPr>
              <a:t>samym </a:t>
            </a:r>
            <a:r>
              <a:rPr sz="1400" spc="-114" dirty="0">
                <a:latin typeface="Verdana"/>
                <a:cs typeface="Verdana"/>
              </a:rPr>
              <a:t>początku </a:t>
            </a:r>
            <a:r>
              <a:rPr sz="1400" spc="-95" dirty="0">
                <a:latin typeface="Verdana"/>
                <a:cs typeface="Verdana"/>
              </a:rPr>
              <a:t>ustalić </a:t>
            </a:r>
            <a:r>
              <a:rPr sz="1400" spc="-140" dirty="0">
                <a:latin typeface="Verdana"/>
                <a:cs typeface="Verdana"/>
              </a:rPr>
              <a:t>jasne </a:t>
            </a:r>
            <a:r>
              <a:rPr sz="1400" spc="-85" dirty="0">
                <a:latin typeface="Verdana"/>
                <a:cs typeface="Verdana"/>
              </a:rPr>
              <a:t>dla </a:t>
            </a:r>
            <a:r>
              <a:rPr sz="1400" spc="-114" dirty="0">
                <a:latin typeface="Verdana"/>
                <a:cs typeface="Verdana"/>
              </a:rPr>
              <a:t>dziecka </a:t>
            </a:r>
            <a:r>
              <a:rPr sz="1400" spc="-145" dirty="0">
                <a:latin typeface="Verdana"/>
                <a:cs typeface="Verdana"/>
              </a:rPr>
              <a:t>zasady </a:t>
            </a:r>
            <a:r>
              <a:rPr sz="1400" spc="-110" dirty="0">
                <a:latin typeface="Verdana"/>
                <a:cs typeface="Verdana"/>
              </a:rPr>
              <a:t>postępowania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30" dirty="0">
                <a:latin typeface="Verdana"/>
                <a:cs typeface="Verdana"/>
              </a:rPr>
              <a:t>nowej </a:t>
            </a:r>
            <a:r>
              <a:rPr sz="1400" spc="-120" dirty="0">
                <a:latin typeface="Verdana"/>
                <a:cs typeface="Verdana"/>
              </a:rPr>
              <a:t>sytuacji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0" dirty="0">
                <a:latin typeface="Verdana"/>
                <a:cs typeface="Verdana"/>
              </a:rPr>
              <a:t>określić  </a:t>
            </a:r>
            <a:r>
              <a:rPr sz="1400" spc="-114" dirty="0">
                <a:latin typeface="Verdana"/>
                <a:cs typeface="Verdana"/>
              </a:rPr>
              <a:t>strategie radzenia </a:t>
            </a:r>
            <a:r>
              <a:rPr sz="1400" spc="-110" dirty="0">
                <a:latin typeface="Verdana"/>
                <a:cs typeface="Verdana"/>
              </a:rPr>
              <a:t>sobie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30" dirty="0">
                <a:latin typeface="Verdana"/>
                <a:cs typeface="Verdana"/>
              </a:rPr>
              <a:t>sytuacjach </a:t>
            </a:r>
            <a:r>
              <a:rPr sz="1400" spc="-125" dirty="0">
                <a:latin typeface="Verdana"/>
                <a:cs typeface="Verdana"/>
              </a:rPr>
              <a:t>trudnych. </a:t>
            </a:r>
            <a:r>
              <a:rPr sz="1400" spc="-150" dirty="0">
                <a:latin typeface="Verdana"/>
                <a:cs typeface="Verdana"/>
              </a:rPr>
              <a:t>Zasady </a:t>
            </a:r>
            <a:r>
              <a:rPr sz="1400" spc="-105" dirty="0">
                <a:latin typeface="Verdana"/>
                <a:cs typeface="Verdana"/>
              </a:rPr>
              <a:t>te </a:t>
            </a:r>
            <a:r>
              <a:rPr sz="1400" spc="-150" dirty="0">
                <a:latin typeface="Verdana"/>
                <a:cs typeface="Verdana"/>
              </a:rPr>
              <a:t>muszą </a:t>
            </a:r>
            <a:r>
              <a:rPr sz="1400" spc="-130" dirty="0">
                <a:latin typeface="Verdana"/>
                <a:cs typeface="Verdana"/>
              </a:rPr>
              <a:t>także </a:t>
            </a:r>
            <a:r>
              <a:rPr sz="1400" spc="-120" dirty="0">
                <a:latin typeface="Verdana"/>
                <a:cs typeface="Verdana"/>
              </a:rPr>
              <a:t>dotyczyć </a:t>
            </a:r>
            <a:r>
              <a:rPr sz="1400" spc="-130" dirty="0">
                <a:latin typeface="Verdana"/>
                <a:cs typeface="Verdana"/>
              </a:rPr>
              <a:t>okresu  </a:t>
            </a:r>
            <a:r>
              <a:rPr sz="1400" spc="-120" dirty="0">
                <a:latin typeface="Verdana"/>
                <a:cs typeface="Verdana"/>
              </a:rPr>
              <a:t>przejściowego, </a:t>
            </a:r>
            <a:r>
              <a:rPr sz="1400" spc="-135" dirty="0">
                <a:latin typeface="Verdana"/>
                <a:cs typeface="Verdana"/>
              </a:rPr>
              <a:t>mającego </a:t>
            </a:r>
            <a:r>
              <a:rPr sz="1400" spc="-130" dirty="0">
                <a:latin typeface="Verdana"/>
                <a:cs typeface="Verdana"/>
              </a:rPr>
              <a:t>na </a:t>
            </a:r>
            <a:r>
              <a:rPr sz="1400" spc="-95" dirty="0">
                <a:latin typeface="Verdana"/>
                <a:cs typeface="Verdana"/>
              </a:rPr>
              <a:t>celu </a:t>
            </a:r>
            <a:r>
              <a:rPr sz="1400" spc="-114" dirty="0">
                <a:latin typeface="Verdana"/>
                <a:cs typeface="Verdana"/>
              </a:rPr>
              <a:t>powtórną </a:t>
            </a:r>
            <a:r>
              <a:rPr sz="1400" spc="-120" dirty="0">
                <a:latin typeface="Verdana"/>
                <a:cs typeface="Verdana"/>
              </a:rPr>
              <a:t>adaptację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14" dirty="0">
                <a:latin typeface="Verdana"/>
                <a:cs typeface="Verdana"/>
              </a:rPr>
              <a:t>środowiska </a:t>
            </a:r>
            <a:r>
              <a:rPr sz="1400" spc="-125" dirty="0">
                <a:latin typeface="Verdana"/>
                <a:cs typeface="Verdana"/>
              </a:rPr>
              <a:t>szkolnego. </a:t>
            </a:r>
            <a:r>
              <a:rPr sz="1400" spc="-114" dirty="0">
                <a:latin typeface="Verdana"/>
                <a:cs typeface="Verdana"/>
              </a:rPr>
              <a:t>Takie  </a:t>
            </a:r>
            <a:r>
              <a:rPr sz="1400" spc="-100" dirty="0">
                <a:latin typeface="Verdana"/>
                <a:cs typeface="Verdana"/>
              </a:rPr>
              <a:t>działania </a:t>
            </a:r>
            <a:r>
              <a:rPr sz="1400" spc="-105" dirty="0">
                <a:latin typeface="Verdana"/>
                <a:cs typeface="Verdana"/>
              </a:rPr>
              <a:t>pozwolą </a:t>
            </a:r>
            <a:r>
              <a:rPr sz="1400" spc="-135" dirty="0">
                <a:latin typeface="Verdana"/>
                <a:cs typeface="Verdana"/>
              </a:rPr>
              <a:t>na </a:t>
            </a:r>
            <a:r>
              <a:rPr sz="1400" spc="-105" dirty="0">
                <a:latin typeface="Verdana"/>
                <a:cs typeface="Verdana"/>
              </a:rPr>
              <a:t>obniżenie napięcia </a:t>
            </a:r>
            <a:r>
              <a:rPr sz="1400" spc="-120" dirty="0">
                <a:latin typeface="Verdana"/>
                <a:cs typeface="Verdana"/>
              </a:rPr>
              <a:t>emocjonalnego </a:t>
            </a:r>
            <a:r>
              <a:rPr sz="1400" spc="-125" dirty="0">
                <a:latin typeface="Verdana"/>
                <a:cs typeface="Verdana"/>
              </a:rPr>
              <a:t>u </a:t>
            </a:r>
            <a:r>
              <a:rPr sz="1400" spc="-110" dirty="0">
                <a:latin typeface="Verdana"/>
                <a:cs typeface="Verdana"/>
              </a:rPr>
              <a:t>dziecka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0" dirty="0">
                <a:latin typeface="Verdana"/>
                <a:cs typeface="Verdana"/>
              </a:rPr>
              <a:t>zredukowania </a:t>
            </a:r>
            <a:r>
              <a:rPr sz="1400" spc="-110" dirty="0">
                <a:latin typeface="Verdana"/>
                <a:cs typeface="Verdana"/>
              </a:rPr>
              <a:t>uczucia  </a:t>
            </a:r>
            <a:r>
              <a:rPr sz="1400" spc="-114" dirty="0">
                <a:latin typeface="Verdana"/>
                <a:cs typeface="Verdana"/>
              </a:rPr>
              <a:t>lęku. </a:t>
            </a:r>
            <a:r>
              <a:rPr sz="1400" spc="-75" dirty="0">
                <a:latin typeface="Verdana"/>
                <a:cs typeface="Verdana"/>
              </a:rPr>
              <a:t>Jeżeli </a:t>
            </a:r>
            <a:r>
              <a:rPr sz="1400" spc="-180" dirty="0">
                <a:latin typeface="Verdana"/>
                <a:cs typeface="Verdana"/>
              </a:rPr>
              <a:t>mamy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14" dirty="0">
                <a:latin typeface="Verdana"/>
                <a:cs typeface="Verdana"/>
              </a:rPr>
              <a:t>czynienia </a:t>
            </a:r>
            <a:r>
              <a:rPr sz="1400" spc="-140" dirty="0">
                <a:latin typeface="Verdana"/>
                <a:cs typeface="Verdana"/>
              </a:rPr>
              <a:t>ze </a:t>
            </a:r>
            <a:r>
              <a:rPr sz="1400" spc="-145" dirty="0">
                <a:latin typeface="Verdana"/>
                <a:cs typeface="Verdana"/>
              </a:rPr>
              <a:t>starszym </a:t>
            </a:r>
            <a:r>
              <a:rPr sz="1400" spc="-120" dirty="0">
                <a:latin typeface="Verdana"/>
                <a:cs typeface="Verdana"/>
              </a:rPr>
              <a:t>dzieckiem, </a:t>
            </a:r>
            <a:r>
              <a:rPr sz="1400" spc="-160" dirty="0">
                <a:latin typeface="Verdana"/>
                <a:cs typeface="Verdana"/>
              </a:rPr>
              <a:t>możemy </a:t>
            </a:r>
            <a:r>
              <a:rPr sz="1400" spc="-120" dirty="0">
                <a:latin typeface="Verdana"/>
                <a:cs typeface="Verdana"/>
              </a:rPr>
              <a:t>włączyć </a:t>
            </a:r>
            <a:r>
              <a:rPr sz="1400" spc="-140" dirty="0">
                <a:latin typeface="Verdana"/>
                <a:cs typeface="Verdana"/>
              </a:rPr>
              <a:t>je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14" dirty="0">
                <a:latin typeface="Verdana"/>
                <a:cs typeface="Verdana"/>
              </a:rPr>
              <a:t>procesu  </a:t>
            </a:r>
            <a:r>
              <a:rPr sz="1400" spc="-135" dirty="0">
                <a:latin typeface="Verdana"/>
                <a:cs typeface="Verdana"/>
              </a:rPr>
              <a:t>decyzyjnego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0" dirty="0">
                <a:latin typeface="Verdana"/>
                <a:cs typeface="Verdana"/>
              </a:rPr>
              <a:t>wspólnie </a:t>
            </a:r>
            <a:r>
              <a:rPr sz="1400" spc="-95" dirty="0">
                <a:latin typeface="Verdana"/>
                <a:cs typeface="Verdana"/>
              </a:rPr>
              <a:t>ustalić </a:t>
            </a:r>
            <a:r>
              <a:rPr sz="1400" spc="-145" dirty="0">
                <a:latin typeface="Verdana"/>
                <a:cs typeface="Verdana"/>
              </a:rPr>
              <a:t>zasady </a:t>
            </a:r>
            <a:r>
              <a:rPr sz="1400" spc="-110" dirty="0">
                <a:latin typeface="Verdana"/>
                <a:cs typeface="Verdana"/>
              </a:rPr>
              <a:t>postępowania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20" dirty="0">
                <a:latin typeface="Verdana"/>
                <a:cs typeface="Verdana"/>
              </a:rPr>
              <a:t>tej trudnej </a:t>
            </a:r>
            <a:r>
              <a:rPr sz="1400" spc="-90" dirty="0">
                <a:latin typeface="Verdana"/>
                <a:cs typeface="Verdana"/>
              </a:rPr>
              <a:t>dla </a:t>
            </a:r>
            <a:r>
              <a:rPr sz="1400" spc="-110" dirty="0">
                <a:latin typeface="Verdana"/>
                <a:cs typeface="Verdana"/>
              </a:rPr>
              <a:t>niego </a:t>
            </a:r>
            <a:r>
              <a:rPr sz="1400" spc="-125" dirty="0">
                <a:latin typeface="Verdana"/>
                <a:cs typeface="Verdana"/>
              </a:rPr>
              <a:t>sytuacji. </a:t>
            </a:r>
            <a:r>
              <a:rPr sz="1400" spc="-120" dirty="0">
                <a:latin typeface="Verdana"/>
                <a:cs typeface="Verdana"/>
              </a:rPr>
              <a:t>Dzięki </a:t>
            </a:r>
            <a:r>
              <a:rPr sz="1400" spc="25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temu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dziecko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chętniej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będzie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tych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zasad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przestrzegać.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Możemy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je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zapisać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formie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kontraktu.  </a:t>
            </a:r>
            <a:r>
              <a:rPr sz="1400" spc="-155" dirty="0">
                <a:latin typeface="Verdana"/>
                <a:cs typeface="Verdana"/>
              </a:rPr>
              <a:t>Wybór </a:t>
            </a:r>
            <a:r>
              <a:rPr sz="1400" spc="-105" dirty="0">
                <a:latin typeface="Verdana"/>
                <a:cs typeface="Verdana"/>
              </a:rPr>
              <a:t>odpowiedniej </a:t>
            </a:r>
            <a:r>
              <a:rPr sz="1400" spc="-85" dirty="0">
                <a:latin typeface="Verdana"/>
                <a:cs typeface="Verdana"/>
              </a:rPr>
              <a:t>dla </a:t>
            </a:r>
            <a:r>
              <a:rPr sz="1400" spc="-110" dirty="0">
                <a:latin typeface="Verdana"/>
                <a:cs typeface="Verdana"/>
              </a:rPr>
              <a:t>dziecka </a:t>
            </a:r>
            <a:r>
              <a:rPr sz="1400" spc="-135" dirty="0">
                <a:latin typeface="Verdana"/>
                <a:cs typeface="Verdana"/>
              </a:rPr>
              <a:t>formy </a:t>
            </a:r>
            <a:r>
              <a:rPr sz="1400" spc="-130" dirty="0">
                <a:latin typeface="Verdana"/>
                <a:cs typeface="Verdana"/>
              </a:rPr>
              <a:t>zależy </a:t>
            </a:r>
            <a:r>
              <a:rPr sz="1400" spc="-95" dirty="0">
                <a:latin typeface="Verdana"/>
                <a:cs typeface="Verdana"/>
              </a:rPr>
              <a:t>od  </a:t>
            </a:r>
            <a:r>
              <a:rPr sz="1400" spc="-135" dirty="0">
                <a:latin typeface="Verdana"/>
                <a:cs typeface="Verdana"/>
              </a:rPr>
              <a:t>jego </a:t>
            </a:r>
            <a:r>
              <a:rPr sz="1400" spc="-110" dirty="0">
                <a:latin typeface="Verdana"/>
                <a:cs typeface="Verdana"/>
              </a:rPr>
              <a:t>indywidualnych </a:t>
            </a:r>
            <a:r>
              <a:rPr sz="1400" spc="-105" dirty="0">
                <a:latin typeface="Verdana"/>
                <a:cs typeface="Verdana"/>
              </a:rPr>
              <a:t>możliwości 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potrzeb.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400" b="1" spc="-30" dirty="0">
                <a:latin typeface="Trebuchet MS"/>
                <a:cs typeface="Trebuchet MS"/>
              </a:rPr>
              <a:t>Pamiętajmy </a:t>
            </a:r>
            <a:r>
              <a:rPr sz="1400" b="1" spc="-15" dirty="0">
                <a:latin typeface="Trebuchet MS"/>
                <a:cs typeface="Trebuchet MS"/>
              </a:rPr>
              <a:t>o </a:t>
            </a:r>
            <a:r>
              <a:rPr sz="1400" b="1" spc="-40" dirty="0">
                <a:latin typeface="Trebuchet MS"/>
                <a:cs typeface="Trebuchet MS"/>
              </a:rPr>
              <a:t>tym, </a:t>
            </a:r>
            <a:r>
              <a:rPr sz="1400" b="1" spc="-15" dirty="0">
                <a:latin typeface="Trebuchet MS"/>
                <a:cs typeface="Trebuchet MS"/>
              </a:rPr>
              <a:t>aby </a:t>
            </a:r>
            <a:r>
              <a:rPr sz="1400" b="1" spc="-45" dirty="0">
                <a:latin typeface="Trebuchet MS"/>
                <a:cs typeface="Trebuchet MS"/>
              </a:rPr>
              <a:t>uważnie </a:t>
            </a:r>
            <a:r>
              <a:rPr sz="1400" b="1" spc="-25" dirty="0">
                <a:latin typeface="Trebuchet MS"/>
                <a:cs typeface="Trebuchet MS"/>
              </a:rPr>
              <a:t>obserwować </a:t>
            </a:r>
            <a:r>
              <a:rPr sz="1400" b="1" spc="-45" dirty="0">
                <a:latin typeface="Trebuchet MS"/>
                <a:cs typeface="Trebuchet MS"/>
              </a:rPr>
              <a:t>dziecko </a:t>
            </a:r>
            <a:r>
              <a:rPr sz="1400" b="1" spc="-35" dirty="0">
                <a:latin typeface="Trebuchet MS"/>
                <a:cs typeface="Trebuchet MS"/>
              </a:rPr>
              <a:t>i </a:t>
            </a:r>
            <a:r>
              <a:rPr sz="1400" b="1" spc="-40" dirty="0">
                <a:latin typeface="Trebuchet MS"/>
                <a:cs typeface="Trebuchet MS"/>
              </a:rPr>
              <a:t>wszelkie </a:t>
            </a:r>
            <a:r>
              <a:rPr sz="1400" b="1" spc="-30" dirty="0">
                <a:latin typeface="Trebuchet MS"/>
                <a:cs typeface="Trebuchet MS"/>
              </a:rPr>
              <a:t>zmiany </a:t>
            </a:r>
            <a:r>
              <a:rPr sz="1400" b="1" spc="-10" dirty="0">
                <a:latin typeface="Trebuchet MS"/>
                <a:cs typeface="Trebuchet MS"/>
              </a:rPr>
              <a:t>w </a:t>
            </a:r>
            <a:r>
              <a:rPr sz="1400" b="1" spc="-50" dirty="0">
                <a:latin typeface="Trebuchet MS"/>
                <a:cs typeface="Trebuchet MS"/>
              </a:rPr>
              <a:t>jego  </a:t>
            </a:r>
            <a:r>
              <a:rPr sz="1400" b="1" spc="-40" dirty="0">
                <a:latin typeface="Trebuchet MS"/>
                <a:cs typeface="Trebuchet MS"/>
              </a:rPr>
              <a:t>zachowaniu. </a:t>
            </a:r>
            <a:r>
              <a:rPr sz="1400" spc="-75" dirty="0">
                <a:latin typeface="Verdana"/>
                <a:cs typeface="Verdana"/>
              </a:rPr>
              <a:t>Jeżeli </a:t>
            </a:r>
            <a:r>
              <a:rPr sz="1400" spc="-120" dirty="0">
                <a:latin typeface="Verdana"/>
                <a:cs typeface="Verdana"/>
              </a:rPr>
              <a:t>stan </a:t>
            </a:r>
            <a:r>
              <a:rPr sz="1400" spc="-125" dirty="0">
                <a:latin typeface="Verdana"/>
                <a:cs typeface="Verdana"/>
              </a:rPr>
              <a:t>psychofizyczny </a:t>
            </a:r>
            <a:r>
              <a:rPr sz="1400" spc="-114" dirty="0">
                <a:latin typeface="Verdana"/>
                <a:cs typeface="Verdana"/>
              </a:rPr>
              <a:t>dziecka </a:t>
            </a:r>
            <a:r>
              <a:rPr sz="1400" spc="-120" dirty="0">
                <a:latin typeface="Verdana"/>
                <a:cs typeface="Verdana"/>
              </a:rPr>
              <a:t>ulega pogorszeniu, </a:t>
            </a:r>
            <a:r>
              <a:rPr sz="1400" spc="-114" dirty="0">
                <a:latin typeface="Verdana"/>
                <a:cs typeface="Verdana"/>
              </a:rPr>
              <a:t>warto </a:t>
            </a:r>
            <a:r>
              <a:rPr sz="1400" spc="-105" dirty="0">
                <a:latin typeface="Verdana"/>
                <a:cs typeface="Verdana"/>
              </a:rPr>
              <a:t>zwrócić </a:t>
            </a:r>
            <a:r>
              <a:rPr sz="1400" spc="-110" dirty="0">
                <a:latin typeface="Verdana"/>
                <a:cs typeface="Verdana"/>
              </a:rPr>
              <a:t>się  </a:t>
            </a:r>
            <a:r>
              <a:rPr sz="1400" spc="-90" dirty="0">
                <a:latin typeface="Verdana"/>
                <a:cs typeface="Verdana"/>
              </a:rPr>
              <a:t>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pomoc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specjalisty.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426974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Potrzeby</a:t>
            </a:r>
            <a:r>
              <a:rPr spc="-105" dirty="0"/>
              <a:t> </a:t>
            </a:r>
            <a:r>
              <a:rPr spc="114" dirty="0"/>
              <a:t>ucznia</a:t>
            </a:r>
            <a:r>
              <a:rPr spc="-80" dirty="0"/>
              <a:t> </a:t>
            </a:r>
            <a:r>
              <a:rPr spc="145" dirty="0"/>
              <a:t>po</a:t>
            </a:r>
            <a:r>
              <a:rPr spc="-90" dirty="0"/>
              <a:t> </a:t>
            </a:r>
            <a:r>
              <a:rPr spc="145" dirty="0"/>
              <a:t>powrocie  </a:t>
            </a:r>
            <a:r>
              <a:rPr spc="125" dirty="0"/>
              <a:t>do środowiska</a:t>
            </a:r>
            <a:r>
              <a:rPr spc="-280" dirty="0"/>
              <a:t> </a:t>
            </a:r>
            <a:r>
              <a:rPr spc="135" dirty="0"/>
              <a:t>szkolnego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13</a:t>
            </a:fld>
            <a:endParaRPr spc="-11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7984" cy="17805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Jak</a:t>
            </a:r>
            <a:r>
              <a:rPr sz="1600" b="1" spc="-175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wrócić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rytmu</a:t>
            </a:r>
            <a:r>
              <a:rPr sz="1600" b="1" spc="-135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codziennego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chodzenia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szkoły?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osiągnięcia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sukcesu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podczas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przystosowywania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nowej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sytuacji,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należy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zadbać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pozytywne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nastawienie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powrotu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szkoły.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Wczesne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wstawanie,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uczestniczenie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lekcjach,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obowiązek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odrabiania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prac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domowych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rozłąka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rodzicami 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wyjątkowo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zadania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naszego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ucznia.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Możemy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zadbać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 nabrało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ochoty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mierzenia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tymi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wyzwaniami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zbudowało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nowo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pozytywny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obraz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szkoły,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znacznie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ułatwi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proces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adaptacyjny.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5" dirty="0"/>
              <a:t> </a:t>
            </a:r>
            <a:r>
              <a:rPr spc="145" dirty="0"/>
              <a:t>codziennego</a:t>
            </a:r>
            <a:r>
              <a:rPr spc="-80" dirty="0"/>
              <a:t> </a:t>
            </a:r>
            <a:r>
              <a:rPr spc="130" dirty="0"/>
              <a:t>chodzenia 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80" dirty="0"/>
              <a:t>szkoły?</a:t>
            </a:r>
          </a:p>
        </p:txBody>
      </p:sp>
      <p:sp>
        <p:nvSpPr>
          <p:cNvPr id="10" name="object 10"/>
          <p:cNvSpPr/>
          <p:nvPr/>
        </p:nvSpPr>
        <p:spPr>
          <a:xfrm>
            <a:off x="1107947" y="5181600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27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14</a:t>
            </a:fld>
            <a:endParaRPr spc="-1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8764" y="6382511"/>
            <a:ext cx="332740" cy="475615"/>
          </a:xfrm>
          <a:custGeom>
            <a:avLst/>
            <a:gdLst/>
            <a:ahLst/>
            <a:cxnLst/>
            <a:rect l="l" t="t" r="r" b="b"/>
            <a:pathLst>
              <a:path w="332740" h="475615">
                <a:moveTo>
                  <a:pt x="0" y="475487"/>
                </a:moveTo>
                <a:lnTo>
                  <a:pt x="332231" y="475487"/>
                </a:lnTo>
                <a:lnTo>
                  <a:pt x="332231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4" name="object 4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2977" y="2819714"/>
            <a:ext cx="7408545" cy="197802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Zadbaj </a:t>
            </a:r>
            <a:r>
              <a:rPr sz="18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o</a:t>
            </a:r>
            <a:r>
              <a:rPr sz="1800" b="1" i="1" spc="-26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motywację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“Ludzki </a:t>
            </a:r>
            <a:r>
              <a:rPr sz="1800" b="1" i="1" spc="-55" dirty="0">
                <a:solidFill>
                  <a:srgbClr val="2C4394"/>
                </a:solidFill>
                <a:latin typeface="Trebuchet MS"/>
                <a:cs typeface="Trebuchet MS"/>
              </a:rPr>
              <a:t>umysł </a:t>
            </a:r>
            <a:r>
              <a:rPr sz="1800" b="1" i="1" spc="-135" dirty="0">
                <a:solidFill>
                  <a:srgbClr val="2C4394"/>
                </a:solidFill>
                <a:latin typeface="Trebuchet MS"/>
                <a:cs typeface="Trebuchet MS"/>
              </a:rPr>
              <a:t>jest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bardziej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nastawiony </a:t>
            </a:r>
            <a:r>
              <a:rPr sz="1800" b="1" i="1" spc="-55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wychwytywanie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negatywów</a:t>
            </a:r>
            <a:r>
              <a:rPr sz="1800" b="1" i="1" spc="-19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niż  pozytywów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-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cecha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ta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była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potrzebna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naszym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przodkom,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by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miłe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obrazy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aktywności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nie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przeszkodziły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dostrzeżeniu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niebezpieczeństwa.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Niestety, 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współcześnie</a:t>
            </a:r>
            <a:r>
              <a:rPr sz="1800" b="1" i="1" spc="-18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umiejętność</a:t>
            </a:r>
            <a:r>
              <a:rPr sz="1800" b="1" i="1" spc="-18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ta</a:t>
            </a:r>
            <a:r>
              <a:rPr sz="1800" b="1" i="1" spc="-17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powoduje,</a:t>
            </a:r>
            <a:r>
              <a:rPr sz="1800" b="1" i="1" spc="-17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35" dirty="0">
                <a:solidFill>
                  <a:srgbClr val="2C4394"/>
                </a:solidFill>
                <a:latin typeface="Trebuchet MS"/>
                <a:cs typeface="Trebuchet MS"/>
              </a:rPr>
              <a:t>że</a:t>
            </a:r>
            <a:r>
              <a:rPr sz="1800" b="1" i="1" spc="-17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chętniej</a:t>
            </a:r>
            <a:r>
              <a:rPr sz="1800" b="1" i="1" spc="-17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ganiamy</a:t>
            </a:r>
            <a:r>
              <a:rPr sz="1800" b="1" i="1" spc="-17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niż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chwalimy.” 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(Kołakowski,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Pisula</a:t>
            </a:r>
            <a:r>
              <a:rPr sz="1800" b="1" i="1" spc="-31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30" dirty="0">
                <a:solidFill>
                  <a:srgbClr val="2C4394"/>
                </a:solidFill>
                <a:latin typeface="Trebuchet MS"/>
                <a:cs typeface="Trebuchet MS"/>
              </a:rPr>
              <a:t>2013).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940051"/>
            <a:ext cx="8087995" cy="3122930"/>
            <a:chOff x="609600" y="1940051"/>
            <a:chExt cx="8087995" cy="3122930"/>
          </a:xfrm>
        </p:grpSpPr>
        <p:sp>
          <p:nvSpPr>
            <p:cNvPr id="8" name="object 8"/>
            <p:cNvSpPr/>
            <p:nvPr/>
          </p:nvSpPr>
          <p:spPr>
            <a:xfrm>
              <a:off x="619505" y="2430017"/>
              <a:ext cx="8068309" cy="2623185"/>
            </a:xfrm>
            <a:custGeom>
              <a:avLst/>
              <a:gdLst/>
              <a:ahLst/>
              <a:cxnLst/>
              <a:rect l="l" t="t" r="r" b="b"/>
              <a:pathLst>
                <a:path w="8068309" h="2623185">
                  <a:moveTo>
                    <a:pt x="0" y="133985"/>
                  </a:moveTo>
                  <a:lnTo>
                    <a:pt x="6828" y="91618"/>
                  </a:lnTo>
                  <a:lnTo>
                    <a:pt x="25843" y="54836"/>
                  </a:lnTo>
                  <a:lnTo>
                    <a:pt x="54839" y="25838"/>
                  </a:lnTo>
                  <a:lnTo>
                    <a:pt x="91609" y="6826"/>
                  </a:lnTo>
                  <a:lnTo>
                    <a:pt x="133946" y="0"/>
                  </a:lnTo>
                  <a:lnTo>
                    <a:pt x="7934071" y="0"/>
                  </a:lnTo>
                  <a:lnTo>
                    <a:pt x="7976437" y="6826"/>
                  </a:lnTo>
                  <a:lnTo>
                    <a:pt x="8013219" y="25838"/>
                  </a:lnTo>
                  <a:lnTo>
                    <a:pt x="8042217" y="54836"/>
                  </a:lnTo>
                  <a:lnTo>
                    <a:pt x="8061229" y="91618"/>
                  </a:lnTo>
                  <a:lnTo>
                    <a:pt x="8068056" y="133985"/>
                  </a:lnTo>
                  <a:lnTo>
                    <a:pt x="8068056" y="2488819"/>
                  </a:lnTo>
                  <a:lnTo>
                    <a:pt x="8061229" y="2531185"/>
                  </a:lnTo>
                  <a:lnTo>
                    <a:pt x="8042217" y="2567967"/>
                  </a:lnTo>
                  <a:lnTo>
                    <a:pt x="8013219" y="2596965"/>
                  </a:lnTo>
                  <a:lnTo>
                    <a:pt x="7976437" y="2615977"/>
                  </a:lnTo>
                  <a:lnTo>
                    <a:pt x="7934071" y="2622804"/>
                  </a:lnTo>
                  <a:lnTo>
                    <a:pt x="133946" y="2622804"/>
                  </a:lnTo>
                  <a:lnTo>
                    <a:pt x="91609" y="2615977"/>
                  </a:lnTo>
                  <a:lnTo>
                    <a:pt x="54839" y="2596965"/>
                  </a:lnTo>
                  <a:lnTo>
                    <a:pt x="25843" y="2567967"/>
                  </a:lnTo>
                  <a:lnTo>
                    <a:pt x="6828" y="2531185"/>
                  </a:lnTo>
                  <a:lnTo>
                    <a:pt x="0" y="2488819"/>
                  </a:lnTo>
                  <a:lnTo>
                    <a:pt x="0" y="133985"/>
                  </a:lnTo>
                  <a:close/>
                </a:path>
              </a:pathLst>
            </a:custGeom>
            <a:ln w="19811">
              <a:solidFill>
                <a:srgbClr val="2C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9283" y="1940051"/>
              <a:ext cx="889000" cy="899160"/>
            </a:xfrm>
            <a:custGeom>
              <a:avLst/>
              <a:gdLst/>
              <a:ahLst/>
              <a:cxnLst/>
              <a:rect l="l" t="t" r="r" b="b"/>
              <a:pathLst>
                <a:path w="889000" h="899160">
                  <a:moveTo>
                    <a:pt x="444246" y="0"/>
                  </a:moveTo>
                  <a:lnTo>
                    <a:pt x="395838" y="2638"/>
                  </a:lnTo>
                  <a:lnTo>
                    <a:pt x="348940" y="10369"/>
                  </a:lnTo>
                  <a:lnTo>
                    <a:pt x="303824" y="22920"/>
                  </a:lnTo>
                  <a:lnTo>
                    <a:pt x="260760" y="40016"/>
                  </a:lnTo>
                  <a:lnTo>
                    <a:pt x="220020" y="61383"/>
                  </a:lnTo>
                  <a:lnTo>
                    <a:pt x="181874" y="86746"/>
                  </a:lnTo>
                  <a:lnTo>
                    <a:pt x="146592" y="115830"/>
                  </a:lnTo>
                  <a:lnTo>
                    <a:pt x="114447" y="148363"/>
                  </a:lnTo>
                  <a:lnTo>
                    <a:pt x="85709" y="184068"/>
                  </a:lnTo>
                  <a:lnTo>
                    <a:pt x="60649" y="222673"/>
                  </a:lnTo>
                  <a:lnTo>
                    <a:pt x="39538" y="263902"/>
                  </a:lnTo>
                  <a:lnTo>
                    <a:pt x="22646" y="307482"/>
                  </a:lnTo>
                  <a:lnTo>
                    <a:pt x="10245" y="353137"/>
                  </a:lnTo>
                  <a:lnTo>
                    <a:pt x="2606" y="400595"/>
                  </a:lnTo>
                  <a:lnTo>
                    <a:pt x="0" y="449580"/>
                  </a:lnTo>
                  <a:lnTo>
                    <a:pt x="2606" y="498564"/>
                  </a:lnTo>
                  <a:lnTo>
                    <a:pt x="10245" y="546022"/>
                  </a:lnTo>
                  <a:lnTo>
                    <a:pt x="22646" y="591677"/>
                  </a:lnTo>
                  <a:lnTo>
                    <a:pt x="39538" y="635257"/>
                  </a:lnTo>
                  <a:lnTo>
                    <a:pt x="60649" y="676486"/>
                  </a:lnTo>
                  <a:lnTo>
                    <a:pt x="85709" y="715091"/>
                  </a:lnTo>
                  <a:lnTo>
                    <a:pt x="114447" y="750796"/>
                  </a:lnTo>
                  <a:lnTo>
                    <a:pt x="146592" y="783329"/>
                  </a:lnTo>
                  <a:lnTo>
                    <a:pt x="181874" y="812413"/>
                  </a:lnTo>
                  <a:lnTo>
                    <a:pt x="220020" y="837776"/>
                  </a:lnTo>
                  <a:lnTo>
                    <a:pt x="260760" y="859143"/>
                  </a:lnTo>
                  <a:lnTo>
                    <a:pt x="303824" y="876239"/>
                  </a:lnTo>
                  <a:lnTo>
                    <a:pt x="348940" y="888790"/>
                  </a:lnTo>
                  <a:lnTo>
                    <a:pt x="395838" y="896521"/>
                  </a:lnTo>
                  <a:lnTo>
                    <a:pt x="444246" y="899160"/>
                  </a:lnTo>
                  <a:lnTo>
                    <a:pt x="492653" y="896521"/>
                  </a:lnTo>
                  <a:lnTo>
                    <a:pt x="539551" y="888790"/>
                  </a:lnTo>
                  <a:lnTo>
                    <a:pt x="584667" y="876239"/>
                  </a:lnTo>
                  <a:lnTo>
                    <a:pt x="627731" y="859143"/>
                  </a:lnTo>
                  <a:lnTo>
                    <a:pt x="668471" y="837776"/>
                  </a:lnTo>
                  <a:lnTo>
                    <a:pt x="706617" y="812413"/>
                  </a:lnTo>
                  <a:lnTo>
                    <a:pt x="741899" y="783329"/>
                  </a:lnTo>
                  <a:lnTo>
                    <a:pt x="774044" y="750796"/>
                  </a:lnTo>
                  <a:lnTo>
                    <a:pt x="802782" y="715091"/>
                  </a:lnTo>
                  <a:lnTo>
                    <a:pt x="827842" y="676486"/>
                  </a:lnTo>
                  <a:lnTo>
                    <a:pt x="848953" y="635257"/>
                  </a:lnTo>
                  <a:lnTo>
                    <a:pt x="865845" y="591677"/>
                  </a:lnTo>
                  <a:lnTo>
                    <a:pt x="878246" y="546022"/>
                  </a:lnTo>
                  <a:lnTo>
                    <a:pt x="885885" y="498564"/>
                  </a:lnTo>
                  <a:lnTo>
                    <a:pt x="888491" y="449580"/>
                  </a:lnTo>
                  <a:lnTo>
                    <a:pt x="885885" y="400595"/>
                  </a:lnTo>
                  <a:lnTo>
                    <a:pt x="878246" y="353137"/>
                  </a:lnTo>
                  <a:lnTo>
                    <a:pt x="865845" y="307482"/>
                  </a:lnTo>
                  <a:lnTo>
                    <a:pt x="848953" y="263902"/>
                  </a:lnTo>
                  <a:lnTo>
                    <a:pt x="827842" y="222673"/>
                  </a:lnTo>
                  <a:lnTo>
                    <a:pt x="802782" y="184068"/>
                  </a:lnTo>
                  <a:lnTo>
                    <a:pt x="774044" y="148363"/>
                  </a:lnTo>
                  <a:lnTo>
                    <a:pt x="741899" y="115830"/>
                  </a:lnTo>
                  <a:lnTo>
                    <a:pt x="706617" y="86746"/>
                  </a:lnTo>
                  <a:lnTo>
                    <a:pt x="668471" y="61383"/>
                  </a:lnTo>
                  <a:lnTo>
                    <a:pt x="627731" y="40016"/>
                  </a:lnTo>
                  <a:lnTo>
                    <a:pt x="584667" y="22920"/>
                  </a:lnTo>
                  <a:lnTo>
                    <a:pt x="539551" y="10369"/>
                  </a:lnTo>
                  <a:lnTo>
                    <a:pt x="492653" y="2638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5403" y="2229740"/>
              <a:ext cx="234950" cy="271145"/>
            </a:xfrm>
            <a:custGeom>
              <a:avLst/>
              <a:gdLst/>
              <a:ahLst/>
              <a:cxnLst/>
              <a:rect l="l" t="t" r="r" b="b"/>
              <a:pathLst>
                <a:path w="234950" h="271144">
                  <a:moveTo>
                    <a:pt x="117346" y="0"/>
                  </a:moveTo>
                  <a:lnTo>
                    <a:pt x="71765" y="9219"/>
                  </a:lnTo>
                  <a:lnTo>
                    <a:pt x="34455" y="34327"/>
                  </a:lnTo>
                  <a:lnTo>
                    <a:pt x="9253" y="71502"/>
                  </a:lnTo>
                  <a:lnTo>
                    <a:pt x="0" y="116921"/>
                  </a:lnTo>
                  <a:lnTo>
                    <a:pt x="2711" y="141831"/>
                  </a:lnTo>
                  <a:lnTo>
                    <a:pt x="10548" y="165358"/>
                  </a:lnTo>
                  <a:lnTo>
                    <a:pt x="23064" y="186680"/>
                  </a:lnTo>
                  <a:lnTo>
                    <a:pt x="39813" y="204979"/>
                  </a:lnTo>
                  <a:lnTo>
                    <a:pt x="50221" y="221799"/>
                  </a:lnTo>
                  <a:lnTo>
                    <a:pt x="55075" y="240897"/>
                  </a:lnTo>
                  <a:lnTo>
                    <a:pt x="56394" y="256651"/>
                  </a:lnTo>
                  <a:lnTo>
                    <a:pt x="56195" y="263438"/>
                  </a:lnTo>
                  <a:lnTo>
                    <a:pt x="56195" y="265525"/>
                  </a:lnTo>
                  <a:lnTo>
                    <a:pt x="56575" y="267232"/>
                  </a:lnTo>
                  <a:lnTo>
                    <a:pt x="58289" y="268750"/>
                  </a:lnTo>
                  <a:lnTo>
                    <a:pt x="59622" y="270081"/>
                  </a:lnTo>
                  <a:lnTo>
                    <a:pt x="61717" y="270839"/>
                  </a:lnTo>
                  <a:lnTo>
                    <a:pt x="173153" y="270840"/>
                  </a:lnTo>
                  <a:lnTo>
                    <a:pt x="174854" y="270081"/>
                  </a:lnTo>
                  <a:lnTo>
                    <a:pt x="177342" y="267612"/>
                  </a:lnTo>
                  <a:lnTo>
                    <a:pt x="178281" y="265525"/>
                  </a:lnTo>
                  <a:lnTo>
                    <a:pt x="178280" y="256223"/>
                  </a:lnTo>
                  <a:lnTo>
                    <a:pt x="70479" y="256223"/>
                  </a:lnTo>
                  <a:lnTo>
                    <a:pt x="69536" y="243187"/>
                  </a:lnTo>
                  <a:lnTo>
                    <a:pt x="66503" y="226663"/>
                  </a:lnTo>
                  <a:lnTo>
                    <a:pt x="60221" y="209356"/>
                  </a:lnTo>
                  <a:lnTo>
                    <a:pt x="49527" y="193970"/>
                  </a:lnTo>
                  <a:lnTo>
                    <a:pt x="34479" y="177895"/>
                  </a:lnTo>
                  <a:lnTo>
                    <a:pt x="23287" y="159171"/>
                  </a:lnTo>
                  <a:lnTo>
                    <a:pt x="16310" y="138489"/>
                  </a:lnTo>
                  <a:lnTo>
                    <a:pt x="13905" y="116542"/>
                  </a:lnTo>
                  <a:lnTo>
                    <a:pt x="21998" y="76550"/>
                  </a:lnTo>
                  <a:lnTo>
                    <a:pt x="44075" y="43915"/>
                  </a:lnTo>
                  <a:lnTo>
                    <a:pt x="76831" y="21923"/>
                  </a:lnTo>
                  <a:lnTo>
                    <a:pt x="116965" y="13862"/>
                  </a:lnTo>
                  <a:lnTo>
                    <a:pt x="169944" y="13862"/>
                  </a:lnTo>
                  <a:lnTo>
                    <a:pt x="163034" y="9219"/>
                  </a:lnTo>
                  <a:lnTo>
                    <a:pt x="117346" y="0"/>
                  </a:lnTo>
                  <a:close/>
                </a:path>
                <a:path w="234950" h="271144">
                  <a:moveTo>
                    <a:pt x="169944" y="13862"/>
                  </a:moveTo>
                  <a:lnTo>
                    <a:pt x="116965" y="13862"/>
                  </a:lnTo>
                  <a:lnTo>
                    <a:pt x="157093" y="21923"/>
                  </a:lnTo>
                  <a:lnTo>
                    <a:pt x="189849" y="43915"/>
                  </a:lnTo>
                  <a:lnTo>
                    <a:pt x="211928" y="76550"/>
                  </a:lnTo>
                  <a:lnTo>
                    <a:pt x="220022" y="116542"/>
                  </a:lnTo>
                  <a:lnTo>
                    <a:pt x="217703" y="138489"/>
                  </a:lnTo>
                  <a:lnTo>
                    <a:pt x="210917" y="159171"/>
                  </a:lnTo>
                  <a:lnTo>
                    <a:pt x="199917" y="177895"/>
                  </a:lnTo>
                  <a:lnTo>
                    <a:pt x="184959" y="193970"/>
                  </a:lnTo>
                  <a:lnTo>
                    <a:pt x="183639" y="195298"/>
                  </a:lnTo>
                  <a:lnTo>
                    <a:pt x="183639" y="195678"/>
                  </a:lnTo>
                  <a:lnTo>
                    <a:pt x="173674" y="210637"/>
                  </a:lnTo>
                  <a:lnTo>
                    <a:pt x="167716" y="227374"/>
                  </a:lnTo>
                  <a:lnTo>
                    <a:pt x="164762" y="243400"/>
                  </a:lnTo>
                  <a:lnTo>
                    <a:pt x="163809" y="256223"/>
                  </a:lnTo>
                  <a:lnTo>
                    <a:pt x="178280" y="256223"/>
                  </a:lnTo>
                  <a:lnTo>
                    <a:pt x="179551" y="240897"/>
                  </a:lnTo>
                  <a:lnTo>
                    <a:pt x="184322" y="221799"/>
                  </a:lnTo>
                  <a:lnTo>
                    <a:pt x="194683" y="204979"/>
                  </a:lnTo>
                  <a:lnTo>
                    <a:pt x="195064" y="204410"/>
                  </a:lnTo>
                  <a:lnTo>
                    <a:pt x="195445" y="204031"/>
                  </a:lnTo>
                  <a:lnTo>
                    <a:pt x="196003" y="203651"/>
                  </a:lnTo>
                  <a:lnTo>
                    <a:pt x="212371" y="185268"/>
                  </a:lnTo>
                  <a:lnTo>
                    <a:pt x="224589" y="164200"/>
                  </a:lnTo>
                  <a:lnTo>
                    <a:pt x="232233" y="141176"/>
                  </a:lnTo>
                  <a:lnTo>
                    <a:pt x="234875" y="116921"/>
                  </a:lnTo>
                  <a:lnTo>
                    <a:pt x="225619" y="71502"/>
                  </a:lnTo>
                  <a:lnTo>
                    <a:pt x="200399" y="34327"/>
                  </a:lnTo>
                  <a:lnTo>
                    <a:pt x="169944" y="13862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311" y="2259716"/>
              <a:ext cx="98283" cy="97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7788" y="2508740"/>
              <a:ext cx="129147" cy="77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1112" y="2131796"/>
              <a:ext cx="382905" cy="146050"/>
            </a:xfrm>
            <a:custGeom>
              <a:avLst/>
              <a:gdLst/>
              <a:ahLst/>
              <a:cxnLst/>
              <a:rect l="l" t="t" r="r" b="b"/>
              <a:pathLst>
                <a:path w="382905" h="146050">
                  <a:moveTo>
                    <a:pt x="59055" y="138747"/>
                  </a:moveTo>
                  <a:lnTo>
                    <a:pt x="57899" y="134200"/>
                  </a:lnTo>
                  <a:lnTo>
                    <a:pt x="54470" y="132473"/>
                  </a:lnTo>
                  <a:lnTo>
                    <a:pt x="11811" y="109334"/>
                  </a:lnTo>
                  <a:lnTo>
                    <a:pt x="8572" y="107632"/>
                  </a:lnTo>
                  <a:lnTo>
                    <a:pt x="3810" y="108953"/>
                  </a:lnTo>
                  <a:lnTo>
                    <a:pt x="2095" y="112369"/>
                  </a:lnTo>
                  <a:lnTo>
                    <a:pt x="0" y="115608"/>
                  </a:lnTo>
                  <a:lnTo>
                    <a:pt x="1333" y="120332"/>
                  </a:lnTo>
                  <a:lnTo>
                    <a:pt x="5143" y="121856"/>
                  </a:lnTo>
                  <a:lnTo>
                    <a:pt x="47802" y="145021"/>
                  </a:lnTo>
                  <a:lnTo>
                    <a:pt x="48945" y="145580"/>
                  </a:lnTo>
                  <a:lnTo>
                    <a:pt x="49898" y="145961"/>
                  </a:lnTo>
                  <a:lnTo>
                    <a:pt x="53708" y="145961"/>
                  </a:lnTo>
                  <a:lnTo>
                    <a:pt x="56184" y="144653"/>
                  </a:lnTo>
                  <a:lnTo>
                    <a:pt x="57518" y="142163"/>
                  </a:lnTo>
                  <a:lnTo>
                    <a:pt x="59055" y="138747"/>
                  </a:lnTo>
                  <a:close/>
                </a:path>
                <a:path w="382905" h="146050">
                  <a:moveTo>
                    <a:pt x="113525" y="79908"/>
                  </a:moveTo>
                  <a:lnTo>
                    <a:pt x="111429" y="76492"/>
                  </a:lnTo>
                  <a:lnTo>
                    <a:pt x="85331" y="35699"/>
                  </a:lnTo>
                  <a:lnTo>
                    <a:pt x="83235" y="32283"/>
                  </a:lnTo>
                  <a:lnTo>
                    <a:pt x="78473" y="31521"/>
                  </a:lnTo>
                  <a:lnTo>
                    <a:pt x="75234" y="33591"/>
                  </a:lnTo>
                  <a:lnTo>
                    <a:pt x="71805" y="35699"/>
                  </a:lnTo>
                  <a:lnTo>
                    <a:pt x="71043" y="40246"/>
                  </a:lnTo>
                  <a:lnTo>
                    <a:pt x="73139" y="43662"/>
                  </a:lnTo>
                  <a:lnTo>
                    <a:pt x="100952" y="87122"/>
                  </a:lnTo>
                  <a:lnTo>
                    <a:pt x="103047" y="87884"/>
                  </a:lnTo>
                  <a:lnTo>
                    <a:pt x="106857" y="87884"/>
                  </a:lnTo>
                  <a:lnTo>
                    <a:pt x="108191" y="87503"/>
                  </a:lnTo>
                  <a:lnTo>
                    <a:pt x="109334" y="86563"/>
                  </a:lnTo>
                  <a:lnTo>
                    <a:pt x="112763" y="84467"/>
                  </a:lnTo>
                  <a:lnTo>
                    <a:pt x="113525" y="79908"/>
                  </a:lnTo>
                  <a:close/>
                </a:path>
                <a:path w="382905" h="146050">
                  <a:moveTo>
                    <a:pt x="198488" y="3238"/>
                  </a:moveTo>
                  <a:lnTo>
                    <a:pt x="195059" y="0"/>
                  </a:lnTo>
                  <a:lnTo>
                    <a:pt x="187439" y="0"/>
                  </a:lnTo>
                  <a:lnTo>
                    <a:pt x="184188" y="3238"/>
                  </a:lnTo>
                  <a:lnTo>
                    <a:pt x="184188" y="59601"/>
                  </a:lnTo>
                  <a:lnTo>
                    <a:pt x="187439" y="63017"/>
                  </a:lnTo>
                  <a:lnTo>
                    <a:pt x="195440" y="63017"/>
                  </a:lnTo>
                  <a:lnTo>
                    <a:pt x="198488" y="59601"/>
                  </a:lnTo>
                  <a:lnTo>
                    <a:pt x="198488" y="3238"/>
                  </a:lnTo>
                  <a:close/>
                </a:path>
                <a:path w="382905" h="146050">
                  <a:moveTo>
                    <a:pt x="315048" y="42900"/>
                  </a:moveTo>
                  <a:lnTo>
                    <a:pt x="314109" y="38150"/>
                  </a:lnTo>
                  <a:lnTo>
                    <a:pt x="310680" y="36068"/>
                  </a:lnTo>
                  <a:lnTo>
                    <a:pt x="307428" y="33591"/>
                  </a:lnTo>
                  <a:lnTo>
                    <a:pt x="303250" y="34937"/>
                  </a:lnTo>
                  <a:lnTo>
                    <a:pt x="300964" y="37769"/>
                  </a:lnTo>
                  <a:lnTo>
                    <a:pt x="274091" y="78219"/>
                  </a:lnTo>
                  <a:lnTo>
                    <a:pt x="271437" y="81635"/>
                  </a:lnTo>
                  <a:lnTo>
                    <a:pt x="272402" y="86182"/>
                  </a:lnTo>
                  <a:lnTo>
                    <a:pt x="275615" y="88265"/>
                  </a:lnTo>
                  <a:lnTo>
                    <a:pt x="276961" y="89217"/>
                  </a:lnTo>
                  <a:lnTo>
                    <a:pt x="278282" y="89598"/>
                  </a:lnTo>
                  <a:lnTo>
                    <a:pt x="282092" y="89598"/>
                  </a:lnTo>
                  <a:lnTo>
                    <a:pt x="284200" y="88265"/>
                  </a:lnTo>
                  <a:lnTo>
                    <a:pt x="285343" y="86182"/>
                  </a:lnTo>
                  <a:lnTo>
                    <a:pt x="312381" y="45758"/>
                  </a:lnTo>
                  <a:lnTo>
                    <a:pt x="315048" y="42900"/>
                  </a:lnTo>
                  <a:close/>
                </a:path>
                <a:path w="382905" h="146050">
                  <a:moveTo>
                    <a:pt x="382485" y="115608"/>
                  </a:moveTo>
                  <a:lnTo>
                    <a:pt x="380784" y="112369"/>
                  </a:lnTo>
                  <a:lnTo>
                    <a:pt x="379260" y="108953"/>
                  </a:lnTo>
                  <a:lnTo>
                    <a:pt x="374484" y="107632"/>
                  </a:lnTo>
                  <a:lnTo>
                    <a:pt x="371055" y="109334"/>
                  </a:lnTo>
                  <a:lnTo>
                    <a:pt x="324777" y="134200"/>
                  </a:lnTo>
                  <a:lnTo>
                    <a:pt x="323430" y="138747"/>
                  </a:lnTo>
                  <a:lnTo>
                    <a:pt x="325158" y="142163"/>
                  </a:lnTo>
                  <a:lnTo>
                    <a:pt x="326301" y="144653"/>
                  </a:lnTo>
                  <a:lnTo>
                    <a:pt x="328968" y="145961"/>
                  </a:lnTo>
                  <a:lnTo>
                    <a:pt x="332778" y="145961"/>
                  </a:lnTo>
                  <a:lnTo>
                    <a:pt x="333921" y="145580"/>
                  </a:lnTo>
                  <a:lnTo>
                    <a:pt x="334886" y="145021"/>
                  </a:lnTo>
                  <a:lnTo>
                    <a:pt x="377913" y="121856"/>
                  </a:lnTo>
                  <a:lnTo>
                    <a:pt x="381342" y="120332"/>
                  </a:lnTo>
                  <a:lnTo>
                    <a:pt x="382485" y="115608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8155" y="2052827"/>
              <a:ext cx="650875" cy="652780"/>
            </a:xfrm>
            <a:custGeom>
              <a:avLst/>
              <a:gdLst/>
              <a:ahLst/>
              <a:cxnLst/>
              <a:rect l="l" t="t" r="r" b="b"/>
              <a:pathLst>
                <a:path w="650875" h="652780">
                  <a:moveTo>
                    <a:pt x="0" y="326136"/>
                  </a:moveTo>
                  <a:lnTo>
                    <a:pt x="3527" y="277949"/>
                  </a:lnTo>
                  <a:lnTo>
                    <a:pt x="13775" y="231956"/>
                  </a:lnTo>
                  <a:lnTo>
                    <a:pt x="30240" y="188659"/>
                  </a:lnTo>
                  <a:lnTo>
                    <a:pt x="52418" y="148566"/>
                  </a:lnTo>
                  <a:lnTo>
                    <a:pt x="79806" y="112180"/>
                  </a:lnTo>
                  <a:lnTo>
                    <a:pt x="111902" y="80007"/>
                  </a:lnTo>
                  <a:lnTo>
                    <a:pt x="148201" y="52551"/>
                  </a:lnTo>
                  <a:lnTo>
                    <a:pt x="188201" y="30317"/>
                  </a:lnTo>
                  <a:lnTo>
                    <a:pt x="231399" y="13811"/>
                  </a:lnTo>
                  <a:lnTo>
                    <a:pt x="277291" y="3536"/>
                  </a:lnTo>
                  <a:lnTo>
                    <a:pt x="325374" y="0"/>
                  </a:lnTo>
                  <a:lnTo>
                    <a:pt x="373456" y="3536"/>
                  </a:lnTo>
                  <a:lnTo>
                    <a:pt x="419348" y="13811"/>
                  </a:lnTo>
                  <a:lnTo>
                    <a:pt x="462546" y="30317"/>
                  </a:lnTo>
                  <a:lnTo>
                    <a:pt x="502546" y="52551"/>
                  </a:lnTo>
                  <a:lnTo>
                    <a:pt x="538845" y="80007"/>
                  </a:lnTo>
                  <a:lnTo>
                    <a:pt x="570941" y="112180"/>
                  </a:lnTo>
                  <a:lnTo>
                    <a:pt x="598329" y="148566"/>
                  </a:lnTo>
                  <a:lnTo>
                    <a:pt x="620507" y="188659"/>
                  </a:lnTo>
                  <a:lnTo>
                    <a:pt x="636972" y="231956"/>
                  </a:lnTo>
                  <a:lnTo>
                    <a:pt x="647220" y="277949"/>
                  </a:lnTo>
                  <a:lnTo>
                    <a:pt x="650748" y="326136"/>
                  </a:lnTo>
                  <a:lnTo>
                    <a:pt x="647220" y="374322"/>
                  </a:lnTo>
                  <a:lnTo>
                    <a:pt x="636972" y="420315"/>
                  </a:lnTo>
                  <a:lnTo>
                    <a:pt x="620507" y="463612"/>
                  </a:lnTo>
                  <a:lnTo>
                    <a:pt x="598329" y="503705"/>
                  </a:lnTo>
                  <a:lnTo>
                    <a:pt x="570941" y="540091"/>
                  </a:lnTo>
                  <a:lnTo>
                    <a:pt x="538845" y="572264"/>
                  </a:lnTo>
                  <a:lnTo>
                    <a:pt x="502546" y="599720"/>
                  </a:lnTo>
                  <a:lnTo>
                    <a:pt x="462546" y="621954"/>
                  </a:lnTo>
                  <a:lnTo>
                    <a:pt x="419348" y="638460"/>
                  </a:lnTo>
                  <a:lnTo>
                    <a:pt x="373456" y="648735"/>
                  </a:lnTo>
                  <a:lnTo>
                    <a:pt x="325374" y="652272"/>
                  </a:lnTo>
                  <a:lnTo>
                    <a:pt x="277291" y="648735"/>
                  </a:lnTo>
                  <a:lnTo>
                    <a:pt x="231399" y="638460"/>
                  </a:lnTo>
                  <a:lnTo>
                    <a:pt x="188201" y="621954"/>
                  </a:lnTo>
                  <a:lnTo>
                    <a:pt x="148201" y="599720"/>
                  </a:lnTo>
                  <a:lnTo>
                    <a:pt x="111902" y="572264"/>
                  </a:lnTo>
                  <a:lnTo>
                    <a:pt x="79806" y="540091"/>
                  </a:lnTo>
                  <a:lnTo>
                    <a:pt x="52418" y="503705"/>
                  </a:lnTo>
                  <a:lnTo>
                    <a:pt x="30240" y="463612"/>
                  </a:lnTo>
                  <a:lnTo>
                    <a:pt x="13775" y="420315"/>
                  </a:lnTo>
                  <a:lnTo>
                    <a:pt x="3527" y="374322"/>
                  </a:lnTo>
                  <a:lnTo>
                    <a:pt x="0" y="326136"/>
                  </a:lnTo>
                  <a:close/>
                </a:path>
              </a:pathLst>
            </a:custGeom>
            <a:ln w="12191">
              <a:solidFill>
                <a:srgbClr val="DA1E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16" name="object 1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15</a:t>
            </a:fld>
            <a:endParaRPr spc="-1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523" y="1804416"/>
            <a:ext cx="3054096" cy="273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1746630"/>
            <a:ext cx="6912609" cy="432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6489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Zadbaj </a:t>
            </a:r>
            <a:r>
              <a:rPr sz="1600" b="1" spc="-20" dirty="0">
                <a:latin typeface="Trebuchet MS"/>
                <a:cs typeface="Trebuchet MS"/>
              </a:rPr>
              <a:t>o </a:t>
            </a:r>
            <a:r>
              <a:rPr sz="1600" b="1" spc="-30" dirty="0">
                <a:latin typeface="Trebuchet MS"/>
                <a:cs typeface="Trebuchet MS"/>
              </a:rPr>
              <a:t>skupianie </a:t>
            </a:r>
            <a:r>
              <a:rPr sz="1600" b="1" spc="-15" dirty="0">
                <a:latin typeface="Trebuchet MS"/>
                <a:cs typeface="Trebuchet MS"/>
              </a:rPr>
              <a:t>uwagi </a:t>
            </a:r>
            <a:r>
              <a:rPr sz="1600" b="1" spc="-30" dirty="0">
                <a:latin typeface="Trebuchet MS"/>
                <a:cs typeface="Trebuchet MS"/>
              </a:rPr>
              <a:t>na  </a:t>
            </a:r>
            <a:r>
              <a:rPr sz="1600" b="1" spc="-35" dirty="0">
                <a:latin typeface="Trebuchet MS"/>
                <a:cs typeface="Trebuchet MS"/>
              </a:rPr>
              <a:t>pozytywnych </a:t>
            </a:r>
            <a:r>
              <a:rPr sz="1600" b="1" spc="-45" dirty="0">
                <a:latin typeface="Trebuchet MS"/>
                <a:cs typeface="Trebuchet MS"/>
              </a:rPr>
              <a:t>wydarzeniach </a:t>
            </a:r>
            <a:r>
              <a:rPr sz="1600" b="1" spc="-50" dirty="0">
                <a:latin typeface="Trebuchet MS"/>
                <a:cs typeface="Trebuchet MS"/>
              </a:rPr>
              <a:t>oraz  </a:t>
            </a:r>
            <a:r>
              <a:rPr sz="1600" b="1" spc="-40" dirty="0">
                <a:latin typeface="Trebuchet MS"/>
                <a:cs typeface="Trebuchet MS"/>
              </a:rPr>
              <a:t>zachowaniach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dziecka.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3563620" algn="just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Dostrzeganie pozytywnych zachowań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przeciwdziała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spadkowi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motywacji u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odpowiedni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sposób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wpływa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rozwój, np. “Super,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dobrze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spakowałeś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tornister!”,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“Cieszę się,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zgłaszałeś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dzisiaj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tablicy”,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“Kuba,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podoba,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odrobiłeś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zadanie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domowe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matematyki,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skupiłeś się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byłeś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uważny.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mnie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dobra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praca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jestem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Ciebie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dumny”.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90"/>
              </a:spcBef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normalne,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codzienne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zachowanie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też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warte jest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zauważenia,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jeśli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zaczęlibyśmy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doceniać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tylko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wyjątkowe,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pogorszyć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samoocenę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zmniejszać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motywację.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Zwrócenie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uwagi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pozytywy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ważne przy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pracy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trudnymi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dziećmi, szczególnie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tymi przejawiającymi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opozycyjne.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Ważne</a:t>
            </a:r>
            <a:r>
              <a:rPr sz="1400" spc="-2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jest,  aby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stosować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systematycznie.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16</a:t>
            </a:fld>
            <a:endParaRPr spc="-1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523" y="1859279"/>
            <a:ext cx="3055620" cy="2740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2375" y="1765554"/>
            <a:ext cx="20040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29335" algn="l"/>
              </a:tabLst>
            </a:pPr>
            <a:r>
              <a:rPr sz="1600" b="1" spc="-30" dirty="0">
                <a:latin typeface="Trebuchet MS"/>
                <a:cs typeface="Trebuchet MS"/>
              </a:rPr>
              <a:t>Stosując	</a:t>
            </a:r>
            <a:r>
              <a:rPr sz="1600" b="1" spc="-25" dirty="0">
                <a:latin typeface="Trebuchet MS"/>
                <a:cs typeface="Trebuchet MS"/>
              </a:rPr>
              <a:t>pochwały  </a:t>
            </a:r>
            <a:r>
              <a:rPr sz="1600" b="1" spc="-40" dirty="0">
                <a:latin typeface="Trebuchet MS"/>
                <a:cs typeface="Trebuchet MS"/>
              </a:rPr>
              <a:t>pożądane</a:t>
            </a:r>
            <a:r>
              <a:rPr sz="1600" b="1" spc="-22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zachowania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0852" y="1765554"/>
            <a:ext cx="1211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wzmacniamy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145" y="2483357"/>
            <a:ext cx="6910705" cy="3381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3554095" algn="just">
              <a:lnSpc>
                <a:spcPct val="100000"/>
              </a:lnSpc>
              <a:spcBef>
                <a:spcPts val="105"/>
              </a:spcBef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Pochwały: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“Motywują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wykonania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obowiązków,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budują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pozytywną  samoocenę,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utrwalają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zachowania,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pojawiają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sporadycznie,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informują,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dobrym, akceptowanym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pożądanym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przez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dorosłych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zachowaniem.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Dobrze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skonstruowana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pochwała powinna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przypominać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przekonujący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komplement,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czyli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mówić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rzeczach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prawdziwych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takich,  które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inni</a:t>
            </a:r>
            <a:r>
              <a:rPr sz="1400" spc="-40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potwierdzić.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215"/>
              </a:spcBef>
            </a:pP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przypadku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wielu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dzieci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pożądane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doskonale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wzmacniają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pochwały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społeczne:  uśmiech,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przytulenie,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pocałunki,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wzrokowy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okazanie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uwagi.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pamiętać,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miłe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łatwe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dawania”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(Kołakowski,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Pisula,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2013).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Pochwały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powinny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stosowane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najczęściej. Istotne 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powinniśmy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ograniczać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pochwał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idealne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wykonanie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często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warto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pochwalić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coś,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było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zrobione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lepiej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niż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zazwyczaj.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7" name="object 7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17</a:t>
            </a:fld>
            <a:endParaRPr spc="-1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8764" y="6382511"/>
            <a:ext cx="332740" cy="475615"/>
          </a:xfrm>
          <a:custGeom>
            <a:avLst/>
            <a:gdLst/>
            <a:ahLst/>
            <a:cxnLst/>
            <a:rect l="l" t="t" r="r" b="b"/>
            <a:pathLst>
              <a:path w="332740" h="475615">
                <a:moveTo>
                  <a:pt x="0" y="475487"/>
                </a:moveTo>
                <a:lnTo>
                  <a:pt x="332231" y="475487"/>
                </a:lnTo>
                <a:lnTo>
                  <a:pt x="332231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4" name="object 4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2977" y="2972511"/>
            <a:ext cx="73431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Stosując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pochwały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używaj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ich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również </a:t>
            </a:r>
            <a:r>
              <a:rPr sz="18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kierunku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do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osoby </a:t>
            </a:r>
            <a:r>
              <a:rPr sz="1800" b="1" i="1" spc="-130" dirty="0">
                <a:solidFill>
                  <a:srgbClr val="2C4394"/>
                </a:solidFill>
                <a:latin typeface="Trebuchet MS"/>
                <a:cs typeface="Trebuchet MS"/>
              </a:rPr>
              <a:t>trzeciej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np.  </a:t>
            </a:r>
            <a:r>
              <a:rPr sz="18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mama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po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powrocie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taty 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z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pracy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mówi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do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niego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przy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synu: </a:t>
            </a:r>
            <a:r>
              <a:rPr sz="1800" b="1" i="1" spc="-140" dirty="0">
                <a:solidFill>
                  <a:srgbClr val="2C4394"/>
                </a:solidFill>
                <a:latin typeface="Trebuchet MS"/>
                <a:cs typeface="Trebuchet MS"/>
              </a:rPr>
              <a:t>“Wiesz, </a:t>
            </a:r>
            <a:r>
              <a:rPr sz="1800" b="1" i="1" spc="-55" dirty="0">
                <a:solidFill>
                  <a:srgbClr val="2C4394"/>
                </a:solidFill>
                <a:latin typeface="Trebuchet MS"/>
                <a:cs typeface="Trebuchet MS"/>
              </a:rPr>
              <a:t>Kubuś 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dzisiaj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pięknie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poszedł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do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szkoły,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zgłaszał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się </a:t>
            </a:r>
            <a:r>
              <a:rPr sz="18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kilka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razy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do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tablicy  </a:t>
            </a:r>
            <a:r>
              <a:rPr sz="1800" b="1" i="1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odrobił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pracę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domową 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z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matematyki.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Ciężko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pracował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jestem 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z </a:t>
            </a:r>
            <a:r>
              <a:rPr sz="18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niego 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bardzo</a:t>
            </a:r>
            <a:r>
              <a:rPr sz="1800" b="1" i="1" spc="-19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dumna”.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4736" y="1872995"/>
            <a:ext cx="8087995" cy="3122930"/>
            <a:chOff x="554736" y="1872995"/>
            <a:chExt cx="8087995" cy="3122930"/>
          </a:xfrm>
        </p:grpSpPr>
        <p:sp>
          <p:nvSpPr>
            <p:cNvPr id="8" name="object 8"/>
            <p:cNvSpPr/>
            <p:nvPr/>
          </p:nvSpPr>
          <p:spPr>
            <a:xfrm>
              <a:off x="564642" y="2362961"/>
              <a:ext cx="8068309" cy="2623185"/>
            </a:xfrm>
            <a:custGeom>
              <a:avLst/>
              <a:gdLst/>
              <a:ahLst/>
              <a:cxnLst/>
              <a:rect l="l" t="t" r="r" b="b"/>
              <a:pathLst>
                <a:path w="8068309" h="2623185">
                  <a:moveTo>
                    <a:pt x="0" y="133985"/>
                  </a:moveTo>
                  <a:lnTo>
                    <a:pt x="6828" y="91618"/>
                  </a:lnTo>
                  <a:lnTo>
                    <a:pt x="25843" y="54836"/>
                  </a:lnTo>
                  <a:lnTo>
                    <a:pt x="54839" y="25838"/>
                  </a:lnTo>
                  <a:lnTo>
                    <a:pt x="91609" y="6826"/>
                  </a:lnTo>
                  <a:lnTo>
                    <a:pt x="133946" y="0"/>
                  </a:lnTo>
                  <a:lnTo>
                    <a:pt x="7934071" y="0"/>
                  </a:lnTo>
                  <a:lnTo>
                    <a:pt x="7976437" y="6826"/>
                  </a:lnTo>
                  <a:lnTo>
                    <a:pt x="8013219" y="25838"/>
                  </a:lnTo>
                  <a:lnTo>
                    <a:pt x="8042217" y="54836"/>
                  </a:lnTo>
                  <a:lnTo>
                    <a:pt x="8061229" y="91618"/>
                  </a:lnTo>
                  <a:lnTo>
                    <a:pt x="8068056" y="133985"/>
                  </a:lnTo>
                  <a:lnTo>
                    <a:pt x="8068056" y="2488819"/>
                  </a:lnTo>
                  <a:lnTo>
                    <a:pt x="8061229" y="2531185"/>
                  </a:lnTo>
                  <a:lnTo>
                    <a:pt x="8042217" y="2567967"/>
                  </a:lnTo>
                  <a:lnTo>
                    <a:pt x="8013219" y="2596965"/>
                  </a:lnTo>
                  <a:lnTo>
                    <a:pt x="7976437" y="2615977"/>
                  </a:lnTo>
                  <a:lnTo>
                    <a:pt x="7934071" y="2622804"/>
                  </a:lnTo>
                  <a:lnTo>
                    <a:pt x="133946" y="2622804"/>
                  </a:lnTo>
                  <a:lnTo>
                    <a:pt x="91609" y="2615977"/>
                  </a:lnTo>
                  <a:lnTo>
                    <a:pt x="54839" y="2596965"/>
                  </a:lnTo>
                  <a:lnTo>
                    <a:pt x="25843" y="2567967"/>
                  </a:lnTo>
                  <a:lnTo>
                    <a:pt x="6828" y="2531185"/>
                  </a:lnTo>
                  <a:lnTo>
                    <a:pt x="0" y="2488819"/>
                  </a:lnTo>
                  <a:lnTo>
                    <a:pt x="0" y="133985"/>
                  </a:lnTo>
                  <a:close/>
                </a:path>
              </a:pathLst>
            </a:custGeom>
            <a:ln w="19811">
              <a:solidFill>
                <a:srgbClr val="2C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4419" y="1872995"/>
              <a:ext cx="887094" cy="899160"/>
            </a:xfrm>
            <a:custGeom>
              <a:avLst/>
              <a:gdLst/>
              <a:ahLst/>
              <a:cxnLst/>
              <a:rect l="l" t="t" r="r" b="b"/>
              <a:pathLst>
                <a:path w="887094" h="899160">
                  <a:moveTo>
                    <a:pt x="443484" y="0"/>
                  </a:moveTo>
                  <a:lnTo>
                    <a:pt x="395152" y="2638"/>
                  </a:lnTo>
                  <a:lnTo>
                    <a:pt x="348330" y="10369"/>
                  </a:lnTo>
                  <a:lnTo>
                    <a:pt x="303288" y="22920"/>
                  </a:lnTo>
                  <a:lnTo>
                    <a:pt x="260296" y="40016"/>
                  </a:lnTo>
                  <a:lnTo>
                    <a:pt x="219625" y="61383"/>
                  </a:lnTo>
                  <a:lnTo>
                    <a:pt x="181544" y="86746"/>
                  </a:lnTo>
                  <a:lnTo>
                    <a:pt x="146325" y="115830"/>
                  </a:lnTo>
                  <a:lnTo>
                    <a:pt x="114237" y="148363"/>
                  </a:lnTo>
                  <a:lnTo>
                    <a:pt x="85551" y="184068"/>
                  </a:lnTo>
                  <a:lnTo>
                    <a:pt x="60536" y="222673"/>
                  </a:lnTo>
                  <a:lnTo>
                    <a:pt x="39464" y="263902"/>
                  </a:lnTo>
                  <a:lnTo>
                    <a:pt x="22603" y="307482"/>
                  </a:lnTo>
                  <a:lnTo>
                    <a:pt x="10226" y="353137"/>
                  </a:lnTo>
                  <a:lnTo>
                    <a:pt x="2601" y="400595"/>
                  </a:lnTo>
                  <a:lnTo>
                    <a:pt x="0" y="449579"/>
                  </a:lnTo>
                  <a:lnTo>
                    <a:pt x="2601" y="498564"/>
                  </a:lnTo>
                  <a:lnTo>
                    <a:pt x="10226" y="546022"/>
                  </a:lnTo>
                  <a:lnTo>
                    <a:pt x="22603" y="591677"/>
                  </a:lnTo>
                  <a:lnTo>
                    <a:pt x="39464" y="635257"/>
                  </a:lnTo>
                  <a:lnTo>
                    <a:pt x="60536" y="676486"/>
                  </a:lnTo>
                  <a:lnTo>
                    <a:pt x="85551" y="715091"/>
                  </a:lnTo>
                  <a:lnTo>
                    <a:pt x="114237" y="750796"/>
                  </a:lnTo>
                  <a:lnTo>
                    <a:pt x="146325" y="783329"/>
                  </a:lnTo>
                  <a:lnTo>
                    <a:pt x="181544" y="812413"/>
                  </a:lnTo>
                  <a:lnTo>
                    <a:pt x="219625" y="837776"/>
                  </a:lnTo>
                  <a:lnTo>
                    <a:pt x="260296" y="859143"/>
                  </a:lnTo>
                  <a:lnTo>
                    <a:pt x="303288" y="876239"/>
                  </a:lnTo>
                  <a:lnTo>
                    <a:pt x="348330" y="888790"/>
                  </a:lnTo>
                  <a:lnTo>
                    <a:pt x="395152" y="896521"/>
                  </a:lnTo>
                  <a:lnTo>
                    <a:pt x="443484" y="899159"/>
                  </a:lnTo>
                  <a:lnTo>
                    <a:pt x="491815" y="896521"/>
                  </a:lnTo>
                  <a:lnTo>
                    <a:pt x="538637" y="888790"/>
                  </a:lnTo>
                  <a:lnTo>
                    <a:pt x="583679" y="876239"/>
                  </a:lnTo>
                  <a:lnTo>
                    <a:pt x="626671" y="859143"/>
                  </a:lnTo>
                  <a:lnTo>
                    <a:pt x="667342" y="837776"/>
                  </a:lnTo>
                  <a:lnTo>
                    <a:pt x="705423" y="812413"/>
                  </a:lnTo>
                  <a:lnTo>
                    <a:pt x="740642" y="783329"/>
                  </a:lnTo>
                  <a:lnTo>
                    <a:pt x="772730" y="750796"/>
                  </a:lnTo>
                  <a:lnTo>
                    <a:pt x="801416" y="715091"/>
                  </a:lnTo>
                  <a:lnTo>
                    <a:pt x="826431" y="676486"/>
                  </a:lnTo>
                  <a:lnTo>
                    <a:pt x="847503" y="635257"/>
                  </a:lnTo>
                  <a:lnTo>
                    <a:pt x="864364" y="591677"/>
                  </a:lnTo>
                  <a:lnTo>
                    <a:pt x="876741" y="546022"/>
                  </a:lnTo>
                  <a:lnTo>
                    <a:pt x="884366" y="498564"/>
                  </a:lnTo>
                  <a:lnTo>
                    <a:pt x="886968" y="449579"/>
                  </a:lnTo>
                  <a:lnTo>
                    <a:pt x="884366" y="400595"/>
                  </a:lnTo>
                  <a:lnTo>
                    <a:pt x="876741" y="353137"/>
                  </a:lnTo>
                  <a:lnTo>
                    <a:pt x="864364" y="307482"/>
                  </a:lnTo>
                  <a:lnTo>
                    <a:pt x="847503" y="263902"/>
                  </a:lnTo>
                  <a:lnTo>
                    <a:pt x="826431" y="222673"/>
                  </a:lnTo>
                  <a:lnTo>
                    <a:pt x="801416" y="184068"/>
                  </a:lnTo>
                  <a:lnTo>
                    <a:pt x="772730" y="148363"/>
                  </a:lnTo>
                  <a:lnTo>
                    <a:pt x="740642" y="115830"/>
                  </a:lnTo>
                  <a:lnTo>
                    <a:pt x="705423" y="86746"/>
                  </a:lnTo>
                  <a:lnTo>
                    <a:pt x="667342" y="61383"/>
                  </a:lnTo>
                  <a:lnTo>
                    <a:pt x="626671" y="40016"/>
                  </a:lnTo>
                  <a:lnTo>
                    <a:pt x="583679" y="22920"/>
                  </a:lnTo>
                  <a:lnTo>
                    <a:pt x="538637" y="10369"/>
                  </a:lnTo>
                  <a:lnTo>
                    <a:pt x="491815" y="2638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0539" y="2162684"/>
              <a:ext cx="234950" cy="271145"/>
            </a:xfrm>
            <a:custGeom>
              <a:avLst/>
              <a:gdLst/>
              <a:ahLst/>
              <a:cxnLst/>
              <a:rect l="l" t="t" r="r" b="b"/>
              <a:pathLst>
                <a:path w="234950" h="271144">
                  <a:moveTo>
                    <a:pt x="117346" y="0"/>
                  </a:moveTo>
                  <a:lnTo>
                    <a:pt x="71765" y="9219"/>
                  </a:lnTo>
                  <a:lnTo>
                    <a:pt x="34455" y="34327"/>
                  </a:lnTo>
                  <a:lnTo>
                    <a:pt x="9253" y="71502"/>
                  </a:lnTo>
                  <a:lnTo>
                    <a:pt x="0" y="116921"/>
                  </a:lnTo>
                  <a:lnTo>
                    <a:pt x="2711" y="141831"/>
                  </a:lnTo>
                  <a:lnTo>
                    <a:pt x="10548" y="165358"/>
                  </a:lnTo>
                  <a:lnTo>
                    <a:pt x="23064" y="186680"/>
                  </a:lnTo>
                  <a:lnTo>
                    <a:pt x="39813" y="204979"/>
                  </a:lnTo>
                  <a:lnTo>
                    <a:pt x="50221" y="221799"/>
                  </a:lnTo>
                  <a:lnTo>
                    <a:pt x="55075" y="240897"/>
                  </a:lnTo>
                  <a:lnTo>
                    <a:pt x="56394" y="256651"/>
                  </a:lnTo>
                  <a:lnTo>
                    <a:pt x="56195" y="263438"/>
                  </a:lnTo>
                  <a:lnTo>
                    <a:pt x="56195" y="265525"/>
                  </a:lnTo>
                  <a:lnTo>
                    <a:pt x="56575" y="267232"/>
                  </a:lnTo>
                  <a:lnTo>
                    <a:pt x="58289" y="268750"/>
                  </a:lnTo>
                  <a:lnTo>
                    <a:pt x="59622" y="270081"/>
                  </a:lnTo>
                  <a:lnTo>
                    <a:pt x="61717" y="270839"/>
                  </a:lnTo>
                  <a:lnTo>
                    <a:pt x="173153" y="270840"/>
                  </a:lnTo>
                  <a:lnTo>
                    <a:pt x="174854" y="270081"/>
                  </a:lnTo>
                  <a:lnTo>
                    <a:pt x="177342" y="267612"/>
                  </a:lnTo>
                  <a:lnTo>
                    <a:pt x="178281" y="265525"/>
                  </a:lnTo>
                  <a:lnTo>
                    <a:pt x="178280" y="256223"/>
                  </a:lnTo>
                  <a:lnTo>
                    <a:pt x="70479" y="256223"/>
                  </a:lnTo>
                  <a:lnTo>
                    <a:pt x="69536" y="243187"/>
                  </a:lnTo>
                  <a:lnTo>
                    <a:pt x="66503" y="226663"/>
                  </a:lnTo>
                  <a:lnTo>
                    <a:pt x="60221" y="209356"/>
                  </a:lnTo>
                  <a:lnTo>
                    <a:pt x="49527" y="193970"/>
                  </a:lnTo>
                  <a:lnTo>
                    <a:pt x="34479" y="177895"/>
                  </a:lnTo>
                  <a:lnTo>
                    <a:pt x="23287" y="159171"/>
                  </a:lnTo>
                  <a:lnTo>
                    <a:pt x="16310" y="138489"/>
                  </a:lnTo>
                  <a:lnTo>
                    <a:pt x="13905" y="116542"/>
                  </a:lnTo>
                  <a:lnTo>
                    <a:pt x="21998" y="76550"/>
                  </a:lnTo>
                  <a:lnTo>
                    <a:pt x="44075" y="43915"/>
                  </a:lnTo>
                  <a:lnTo>
                    <a:pt x="76831" y="21923"/>
                  </a:lnTo>
                  <a:lnTo>
                    <a:pt x="116965" y="13862"/>
                  </a:lnTo>
                  <a:lnTo>
                    <a:pt x="169944" y="13862"/>
                  </a:lnTo>
                  <a:lnTo>
                    <a:pt x="163034" y="9219"/>
                  </a:lnTo>
                  <a:lnTo>
                    <a:pt x="117346" y="0"/>
                  </a:lnTo>
                  <a:close/>
                </a:path>
                <a:path w="234950" h="271144">
                  <a:moveTo>
                    <a:pt x="169944" y="13862"/>
                  </a:moveTo>
                  <a:lnTo>
                    <a:pt x="116965" y="13862"/>
                  </a:lnTo>
                  <a:lnTo>
                    <a:pt x="157093" y="21923"/>
                  </a:lnTo>
                  <a:lnTo>
                    <a:pt x="189849" y="43915"/>
                  </a:lnTo>
                  <a:lnTo>
                    <a:pt x="211928" y="76550"/>
                  </a:lnTo>
                  <a:lnTo>
                    <a:pt x="220022" y="116542"/>
                  </a:lnTo>
                  <a:lnTo>
                    <a:pt x="217703" y="138489"/>
                  </a:lnTo>
                  <a:lnTo>
                    <a:pt x="210917" y="159171"/>
                  </a:lnTo>
                  <a:lnTo>
                    <a:pt x="199917" y="177895"/>
                  </a:lnTo>
                  <a:lnTo>
                    <a:pt x="184959" y="193970"/>
                  </a:lnTo>
                  <a:lnTo>
                    <a:pt x="183639" y="195298"/>
                  </a:lnTo>
                  <a:lnTo>
                    <a:pt x="183639" y="195678"/>
                  </a:lnTo>
                  <a:lnTo>
                    <a:pt x="173674" y="210637"/>
                  </a:lnTo>
                  <a:lnTo>
                    <a:pt x="167716" y="227374"/>
                  </a:lnTo>
                  <a:lnTo>
                    <a:pt x="164762" y="243400"/>
                  </a:lnTo>
                  <a:lnTo>
                    <a:pt x="163809" y="256223"/>
                  </a:lnTo>
                  <a:lnTo>
                    <a:pt x="178280" y="256223"/>
                  </a:lnTo>
                  <a:lnTo>
                    <a:pt x="179551" y="240897"/>
                  </a:lnTo>
                  <a:lnTo>
                    <a:pt x="184322" y="221799"/>
                  </a:lnTo>
                  <a:lnTo>
                    <a:pt x="194683" y="204979"/>
                  </a:lnTo>
                  <a:lnTo>
                    <a:pt x="195064" y="204410"/>
                  </a:lnTo>
                  <a:lnTo>
                    <a:pt x="195445" y="204031"/>
                  </a:lnTo>
                  <a:lnTo>
                    <a:pt x="196003" y="203651"/>
                  </a:lnTo>
                  <a:lnTo>
                    <a:pt x="212371" y="185268"/>
                  </a:lnTo>
                  <a:lnTo>
                    <a:pt x="224589" y="164200"/>
                  </a:lnTo>
                  <a:lnTo>
                    <a:pt x="232233" y="141176"/>
                  </a:lnTo>
                  <a:lnTo>
                    <a:pt x="234875" y="116921"/>
                  </a:lnTo>
                  <a:lnTo>
                    <a:pt x="225619" y="71502"/>
                  </a:lnTo>
                  <a:lnTo>
                    <a:pt x="200399" y="34327"/>
                  </a:lnTo>
                  <a:lnTo>
                    <a:pt x="169944" y="13862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0447" y="2192660"/>
              <a:ext cx="98283" cy="97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52924" y="2441684"/>
              <a:ext cx="129147" cy="77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6248" y="2064740"/>
              <a:ext cx="382905" cy="146050"/>
            </a:xfrm>
            <a:custGeom>
              <a:avLst/>
              <a:gdLst/>
              <a:ahLst/>
              <a:cxnLst/>
              <a:rect l="l" t="t" r="r" b="b"/>
              <a:pathLst>
                <a:path w="382905" h="146050">
                  <a:moveTo>
                    <a:pt x="59055" y="138747"/>
                  </a:moveTo>
                  <a:lnTo>
                    <a:pt x="57899" y="134200"/>
                  </a:lnTo>
                  <a:lnTo>
                    <a:pt x="54470" y="132473"/>
                  </a:lnTo>
                  <a:lnTo>
                    <a:pt x="11811" y="109334"/>
                  </a:lnTo>
                  <a:lnTo>
                    <a:pt x="8572" y="107632"/>
                  </a:lnTo>
                  <a:lnTo>
                    <a:pt x="3810" y="108953"/>
                  </a:lnTo>
                  <a:lnTo>
                    <a:pt x="2095" y="112369"/>
                  </a:lnTo>
                  <a:lnTo>
                    <a:pt x="0" y="115608"/>
                  </a:lnTo>
                  <a:lnTo>
                    <a:pt x="1333" y="120332"/>
                  </a:lnTo>
                  <a:lnTo>
                    <a:pt x="5143" y="121856"/>
                  </a:lnTo>
                  <a:lnTo>
                    <a:pt x="47802" y="145021"/>
                  </a:lnTo>
                  <a:lnTo>
                    <a:pt x="48945" y="145580"/>
                  </a:lnTo>
                  <a:lnTo>
                    <a:pt x="49898" y="145961"/>
                  </a:lnTo>
                  <a:lnTo>
                    <a:pt x="53708" y="145961"/>
                  </a:lnTo>
                  <a:lnTo>
                    <a:pt x="56184" y="144653"/>
                  </a:lnTo>
                  <a:lnTo>
                    <a:pt x="57518" y="142163"/>
                  </a:lnTo>
                  <a:lnTo>
                    <a:pt x="59055" y="138747"/>
                  </a:lnTo>
                  <a:close/>
                </a:path>
                <a:path w="382905" h="146050">
                  <a:moveTo>
                    <a:pt x="113525" y="79908"/>
                  </a:moveTo>
                  <a:lnTo>
                    <a:pt x="111429" y="76492"/>
                  </a:lnTo>
                  <a:lnTo>
                    <a:pt x="85331" y="35699"/>
                  </a:lnTo>
                  <a:lnTo>
                    <a:pt x="83235" y="32283"/>
                  </a:lnTo>
                  <a:lnTo>
                    <a:pt x="78473" y="31521"/>
                  </a:lnTo>
                  <a:lnTo>
                    <a:pt x="75234" y="33591"/>
                  </a:lnTo>
                  <a:lnTo>
                    <a:pt x="71805" y="35699"/>
                  </a:lnTo>
                  <a:lnTo>
                    <a:pt x="71043" y="40246"/>
                  </a:lnTo>
                  <a:lnTo>
                    <a:pt x="73139" y="43662"/>
                  </a:lnTo>
                  <a:lnTo>
                    <a:pt x="100952" y="87122"/>
                  </a:lnTo>
                  <a:lnTo>
                    <a:pt x="103047" y="87884"/>
                  </a:lnTo>
                  <a:lnTo>
                    <a:pt x="106857" y="87884"/>
                  </a:lnTo>
                  <a:lnTo>
                    <a:pt x="108191" y="87503"/>
                  </a:lnTo>
                  <a:lnTo>
                    <a:pt x="109334" y="86563"/>
                  </a:lnTo>
                  <a:lnTo>
                    <a:pt x="112763" y="84467"/>
                  </a:lnTo>
                  <a:lnTo>
                    <a:pt x="113525" y="79908"/>
                  </a:lnTo>
                  <a:close/>
                </a:path>
                <a:path w="382905" h="146050">
                  <a:moveTo>
                    <a:pt x="198488" y="3238"/>
                  </a:moveTo>
                  <a:lnTo>
                    <a:pt x="195059" y="0"/>
                  </a:lnTo>
                  <a:lnTo>
                    <a:pt x="187439" y="0"/>
                  </a:lnTo>
                  <a:lnTo>
                    <a:pt x="184188" y="3238"/>
                  </a:lnTo>
                  <a:lnTo>
                    <a:pt x="184188" y="59601"/>
                  </a:lnTo>
                  <a:lnTo>
                    <a:pt x="187439" y="63017"/>
                  </a:lnTo>
                  <a:lnTo>
                    <a:pt x="195440" y="63017"/>
                  </a:lnTo>
                  <a:lnTo>
                    <a:pt x="198488" y="59601"/>
                  </a:lnTo>
                  <a:lnTo>
                    <a:pt x="198488" y="3238"/>
                  </a:lnTo>
                  <a:close/>
                </a:path>
                <a:path w="382905" h="146050">
                  <a:moveTo>
                    <a:pt x="315048" y="42900"/>
                  </a:moveTo>
                  <a:lnTo>
                    <a:pt x="314109" y="38150"/>
                  </a:lnTo>
                  <a:lnTo>
                    <a:pt x="310680" y="36068"/>
                  </a:lnTo>
                  <a:lnTo>
                    <a:pt x="307428" y="33591"/>
                  </a:lnTo>
                  <a:lnTo>
                    <a:pt x="303250" y="34937"/>
                  </a:lnTo>
                  <a:lnTo>
                    <a:pt x="300964" y="37769"/>
                  </a:lnTo>
                  <a:lnTo>
                    <a:pt x="274091" y="78219"/>
                  </a:lnTo>
                  <a:lnTo>
                    <a:pt x="271437" y="81635"/>
                  </a:lnTo>
                  <a:lnTo>
                    <a:pt x="272402" y="86182"/>
                  </a:lnTo>
                  <a:lnTo>
                    <a:pt x="275615" y="88265"/>
                  </a:lnTo>
                  <a:lnTo>
                    <a:pt x="276961" y="89217"/>
                  </a:lnTo>
                  <a:lnTo>
                    <a:pt x="278282" y="89598"/>
                  </a:lnTo>
                  <a:lnTo>
                    <a:pt x="282092" y="89598"/>
                  </a:lnTo>
                  <a:lnTo>
                    <a:pt x="284200" y="88265"/>
                  </a:lnTo>
                  <a:lnTo>
                    <a:pt x="285343" y="86182"/>
                  </a:lnTo>
                  <a:lnTo>
                    <a:pt x="312381" y="45758"/>
                  </a:lnTo>
                  <a:lnTo>
                    <a:pt x="315048" y="42900"/>
                  </a:lnTo>
                  <a:close/>
                </a:path>
                <a:path w="382905" h="146050">
                  <a:moveTo>
                    <a:pt x="382485" y="115608"/>
                  </a:moveTo>
                  <a:lnTo>
                    <a:pt x="380784" y="112369"/>
                  </a:lnTo>
                  <a:lnTo>
                    <a:pt x="379260" y="108953"/>
                  </a:lnTo>
                  <a:lnTo>
                    <a:pt x="374484" y="107632"/>
                  </a:lnTo>
                  <a:lnTo>
                    <a:pt x="371055" y="109334"/>
                  </a:lnTo>
                  <a:lnTo>
                    <a:pt x="324777" y="134200"/>
                  </a:lnTo>
                  <a:lnTo>
                    <a:pt x="323430" y="138747"/>
                  </a:lnTo>
                  <a:lnTo>
                    <a:pt x="325158" y="142163"/>
                  </a:lnTo>
                  <a:lnTo>
                    <a:pt x="326301" y="144653"/>
                  </a:lnTo>
                  <a:lnTo>
                    <a:pt x="328968" y="145961"/>
                  </a:lnTo>
                  <a:lnTo>
                    <a:pt x="332778" y="145961"/>
                  </a:lnTo>
                  <a:lnTo>
                    <a:pt x="333921" y="145580"/>
                  </a:lnTo>
                  <a:lnTo>
                    <a:pt x="334886" y="145021"/>
                  </a:lnTo>
                  <a:lnTo>
                    <a:pt x="377913" y="121856"/>
                  </a:lnTo>
                  <a:lnTo>
                    <a:pt x="381342" y="120332"/>
                  </a:lnTo>
                  <a:lnTo>
                    <a:pt x="382485" y="115608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3291" y="1985771"/>
              <a:ext cx="650875" cy="652780"/>
            </a:xfrm>
            <a:custGeom>
              <a:avLst/>
              <a:gdLst/>
              <a:ahLst/>
              <a:cxnLst/>
              <a:rect l="l" t="t" r="r" b="b"/>
              <a:pathLst>
                <a:path w="650875" h="652780">
                  <a:moveTo>
                    <a:pt x="0" y="326136"/>
                  </a:moveTo>
                  <a:lnTo>
                    <a:pt x="3527" y="277949"/>
                  </a:lnTo>
                  <a:lnTo>
                    <a:pt x="13775" y="231956"/>
                  </a:lnTo>
                  <a:lnTo>
                    <a:pt x="30240" y="188659"/>
                  </a:lnTo>
                  <a:lnTo>
                    <a:pt x="52418" y="148566"/>
                  </a:lnTo>
                  <a:lnTo>
                    <a:pt x="79806" y="112180"/>
                  </a:lnTo>
                  <a:lnTo>
                    <a:pt x="111902" y="80007"/>
                  </a:lnTo>
                  <a:lnTo>
                    <a:pt x="148201" y="52551"/>
                  </a:lnTo>
                  <a:lnTo>
                    <a:pt x="188201" y="30317"/>
                  </a:lnTo>
                  <a:lnTo>
                    <a:pt x="231399" y="13811"/>
                  </a:lnTo>
                  <a:lnTo>
                    <a:pt x="277291" y="3536"/>
                  </a:lnTo>
                  <a:lnTo>
                    <a:pt x="325374" y="0"/>
                  </a:lnTo>
                  <a:lnTo>
                    <a:pt x="373456" y="3536"/>
                  </a:lnTo>
                  <a:lnTo>
                    <a:pt x="419348" y="13811"/>
                  </a:lnTo>
                  <a:lnTo>
                    <a:pt x="462546" y="30317"/>
                  </a:lnTo>
                  <a:lnTo>
                    <a:pt x="502546" y="52551"/>
                  </a:lnTo>
                  <a:lnTo>
                    <a:pt x="538845" y="80007"/>
                  </a:lnTo>
                  <a:lnTo>
                    <a:pt x="570941" y="112180"/>
                  </a:lnTo>
                  <a:lnTo>
                    <a:pt x="598329" y="148566"/>
                  </a:lnTo>
                  <a:lnTo>
                    <a:pt x="620507" y="188659"/>
                  </a:lnTo>
                  <a:lnTo>
                    <a:pt x="636972" y="231956"/>
                  </a:lnTo>
                  <a:lnTo>
                    <a:pt x="647220" y="277949"/>
                  </a:lnTo>
                  <a:lnTo>
                    <a:pt x="650747" y="326136"/>
                  </a:lnTo>
                  <a:lnTo>
                    <a:pt x="647220" y="374322"/>
                  </a:lnTo>
                  <a:lnTo>
                    <a:pt x="636972" y="420315"/>
                  </a:lnTo>
                  <a:lnTo>
                    <a:pt x="620507" y="463612"/>
                  </a:lnTo>
                  <a:lnTo>
                    <a:pt x="598329" y="503705"/>
                  </a:lnTo>
                  <a:lnTo>
                    <a:pt x="570941" y="540091"/>
                  </a:lnTo>
                  <a:lnTo>
                    <a:pt x="538845" y="572264"/>
                  </a:lnTo>
                  <a:lnTo>
                    <a:pt x="502546" y="599720"/>
                  </a:lnTo>
                  <a:lnTo>
                    <a:pt x="462546" y="621954"/>
                  </a:lnTo>
                  <a:lnTo>
                    <a:pt x="419348" y="638460"/>
                  </a:lnTo>
                  <a:lnTo>
                    <a:pt x="373456" y="648735"/>
                  </a:lnTo>
                  <a:lnTo>
                    <a:pt x="325374" y="652272"/>
                  </a:lnTo>
                  <a:lnTo>
                    <a:pt x="277291" y="648735"/>
                  </a:lnTo>
                  <a:lnTo>
                    <a:pt x="231399" y="638460"/>
                  </a:lnTo>
                  <a:lnTo>
                    <a:pt x="188201" y="621954"/>
                  </a:lnTo>
                  <a:lnTo>
                    <a:pt x="148201" y="599720"/>
                  </a:lnTo>
                  <a:lnTo>
                    <a:pt x="111902" y="572264"/>
                  </a:lnTo>
                  <a:lnTo>
                    <a:pt x="79806" y="540091"/>
                  </a:lnTo>
                  <a:lnTo>
                    <a:pt x="52418" y="503705"/>
                  </a:lnTo>
                  <a:lnTo>
                    <a:pt x="30240" y="463612"/>
                  </a:lnTo>
                  <a:lnTo>
                    <a:pt x="13775" y="420315"/>
                  </a:lnTo>
                  <a:lnTo>
                    <a:pt x="3527" y="374322"/>
                  </a:lnTo>
                  <a:lnTo>
                    <a:pt x="0" y="326136"/>
                  </a:lnTo>
                  <a:close/>
                </a:path>
              </a:pathLst>
            </a:custGeom>
            <a:ln w="12192">
              <a:solidFill>
                <a:srgbClr val="DA1E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16" name="object 1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18</a:t>
            </a:fld>
            <a:endParaRPr spc="-1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523" y="2554223"/>
            <a:ext cx="3055620" cy="263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1951736"/>
            <a:ext cx="6911340" cy="431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rebuchet MS"/>
                <a:cs typeface="Trebuchet MS"/>
              </a:rPr>
              <a:t>Stopniowo</a:t>
            </a:r>
            <a:r>
              <a:rPr sz="1600" b="1" spc="-17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przybliżaj</a:t>
            </a:r>
            <a:r>
              <a:rPr sz="1600" b="1" spc="-13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celu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3562985" algn="just">
              <a:lnSpc>
                <a:spcPct val="100000"/>
              </a:lnSpc>
            </a:pP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Wzmacniaj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drobne,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pozytywne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zmiany.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zaczęło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pisać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zeszycie:</a:t>
            </a:r>
            <a:r>
              <a:rPr sz="1400" spc="-2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“Napisałeś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trzy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zdania,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pracowałeś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znakomicie”.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Verdana"/>
              <a:cs typeface="Verdana"/>
            </a:endParaRPr>
          </a:p>
          <a:p>
            <a:pPr marL="12700" marR="3371215" algn="just">
              <a:lnSpc>
                <a:spcPct val="100000"/>
              </a:lnSpc>
            </a:pPr>
            <a:r>
              <a:rPr sz="1600" b="1" spc="-60" dirty="0">
                <a:latin typeface="Trebuchet MS"/>
                <a:cs typeface="Trebuchet MS"/>
              </a:rPr>
              <a:t>Wzmacniaj </a:t>
            </a:r>
            <a:r>
              <a:rPr sz="1600" b="1" spc="-30" dirty="0">
                <a:latin typeface="Trebuchet MS"/>
                <a:cs typeface="Trebuchet MS"/>
              </a:rPr>
              <a:t>fragmenty </a:t>
            </a:r>
            <a:r>
              <a:rPr sz="1600" b="1" spc="-40" dirty="0">
                <a:latin typeface="Trebuchet MS"/>
                <a:cs typeface="Trebuchet MS"/>
              </a:rPr>
              <a:t>wykonywanej  </a:t>
            </a:r>
            <a:r>
              <a:rPr sz="1600" b="1" spc="-35" dirty="0">
                <a:latin typeface="Trebuchet MS"/>
                <a:cs typeface="Trebuchet MS"/>
              </a:rPr>
              <a:t>pracy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3368675" algn="just">
              <a:lnSpc>
                <a:spcPct val="100000"/>
              </a:lnSpc>
            </a:pP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wycofane oraz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niezainteresowane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swoim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środowiskiem,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prawdopodobnie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skutek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długiej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izolacji.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autyzmu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długo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nawiązują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relację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innymi,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nawet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krótka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przerwa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kontakcie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skutkować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pogorszeniem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jakości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99600"/>
              </a:lnSpc>
              <a:spcBef>
                <a:spcPts val="10"/>
              </a:spcBef>
            </a:pPr>
            <a:r>
              <a:rPr sz="1400" spc="-440" dirty="0">
                <a:solidFill>
                  <a:srgbClr val="494948"/>
                </a:solidFill>
                <a:latin typeface="Verdana"/>
                <a:cs typeface="Verdana"/>
              </a:rPr>
              <a:t>zznnaajjoommoośśccii.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Postarajmy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znowu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przybliżyć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kolegów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naszego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 zorganizowanie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jakieś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aktywności,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nich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atrakcyjna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urozmaicenie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wspólnie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spędzonego</a:t>
            </a:r>
            <a:r>
              <a:rPr sz="1400" spc="-3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czasu.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19</a:t>
            </a:fld>
            <a:endParaRPr spc="-1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3" name="object 3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4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33413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85" dirty="0"/>
              <a:t>Poradnik </a:t>
            </a:r>
            <a:r>
              <a:rPr spc="80" dirty="0"/>
              <a:t>dla</a:t>
            </a:r>
            <a:r>
              <a:rPr spc="-265" dirty="0"/>
              <a:t> </a:t>
            </a:r>
            <a:r>
              <a:rPr spc="120" dirty="0"/>
              <a:t>rodziców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29283" y="2459735"/>
            <a:ext cx="347980" cy="358140"/>
            <a:chOff x="1129283" y="2459735"/>
            <a:chExt cx="347980" cy="358140"/>
          </a:xfrm>
        </p:grpSpPr>
        <p:sp>
          <p:nvSpPr>
            <p:cNvPr id="9" name="object 9"/>
            <p:cNvSpPr/>
            <p:nvPr/>
          </p:nvSpPr>
          <p:spPr>
            <a:xfrm>
              <a:off x="1135379" y="2465831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80" h="346075">
                  <a:moveTo>
                    <a:pt x="335280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335280" y="34594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79" y="2465831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80" h="346075">
                  <a:moveTo>
                    <a:pt x="0" y="345948"/>
                  </a:moveTo>
                  <a:lnTo>
                    <a:pt x="335280" y="345948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29283" y="3002279"/>
            <a:ext cx="347980" cy="358140"/>
            <a:chOff x="1129283" y="3002279"/>
            <a:chExt cx="347980" cy="358140"/>
          </a:xfrm>
        </p:grpSpPr>
        <p:sp>
          <p:nvSpPr>
            <p:cNvPr id="12" name="object 12"/>
            <p:cNvSpPr/>
            <p:nvPr/>
          </p:nvSpPr>
          <p:spPr>
            <a:xfrm>
              <a:off x="1135379" y="3008375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80" h="346075">
                  <a:moveTo>
                    <a:pt x="335280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335280" y="34594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5379" y="3008375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80" h="346075">
                  <a:moveTo>
                    <a:pt x="0" y="345948"/>
                  </a:moveTo>
                  <a:lnTo>
                    <a:pt x="335280" y="345948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29283" y="3564635"/>
            <a:ext cx="347980" cy="356870"/>
            <a:chOff x="1129283" y="3564635"/>
            <a:chExt cx="347980" cy="356870"/>
          </a:xfrm>
        </p:grpSpPr>
        <p:sp>
          <p:nvSpPr>
            <p:cNvPr id="15" name="object 15"/>
            <p:cNvSpPr/>
            <p:nvPr/>
          </p:nvSpPr>
          <p:spPr>
            <a:xfrm>
              <a:off x="1135379" y="3570731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335280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335280" y="344423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5379" y="3570731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0" y="344423"/>
                  </a:moveTo>
                  <a:lnTo>
                    <a:pt x="335280" y="344423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44423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29283" y="4125467"/>
            <a:ext cx="347980" cy="356870"/>
            <a:chOff x="1129283" y="4125467"/>
            <a:chExt cx="347980" cy="356870"/>
          </a:xfrm>
        </p:grpSpPr>
        <p:sp>
          <p:nvSpPr>
            <p:cNvPr id="18" name="object 18"/>
            <p:cNvSpPr/>
            <p:nvPr/>
          </p:nvSpPr>
          <p:spPr>
            <a:xfrm>
              <a:off x="1135379" y="4131563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335280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335280" y="344424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5379" y="4131563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0" y="344424"/>
                  </a:moveTo>
                  <a:lnTo>
                    <a:pt x="335280" y="344424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44424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29283" y="4686300"/>
            <a:ext cx="347980" cy="356870"/>
            <a:chOff x="1129283" y="4686300"/>
            <a:chExt cx="347980" cy="356870"/>
          </a:xfrm>
        </p:grpSpPr>
        <p:sp>
          <p:nvSpPr>
            <p:cNvPr id="21" name="object 21"/>
            <p:cNvSpPr/>
            <p:nvPr/>
          </p:nvSpPr>
          <p:spPr>
            <a:xfrm>
              <a:off x="1135379" y="4692395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335280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335280" y="344423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5379" y="4692395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80" h="344804">
                  <a:moveTo>
                    <a:pt x="0" y="344423"/>
                  </a:moveTo>
                  <a:lnTo>
                    <a:pt x="335280" y="344423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344423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126020" y="2351785"/>
          <a:ext cx="3241040" cy="3367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55"/>
              </a:tblGrid>
              <a:tr h="559053">
                <a:tc>
                  <a:txBody>
                    <a:bodyPr/>
                    <a:lstStyle/>
                    <a:p>
                      <a:pPr marL="548640" marR="87630" indent="-454025">
                        <a:lnSpc>
                          <a:spcPct val="100000"/>
                        </a:lnSpc>
                        <a:spcBef>
                          <a:spcPts val="815"/>
                        </a:spcBef>
                        <a:tabLst>
                          <a:tab pos="548640" algn="l"/>
                        </a:tabLst>
                      </a:pPr>
                      <a:r>
                        <a:rPr sz="1650" b="1" spc="-89" baseline="-32828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01	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Potencjalne</a:t>
                      </a:r>
                      <a:r>
                        <a:rPr sz="1100" spc="-3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problemy,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które </a:t>
                      </a:r>
                      <a:r>
                        <a:rPr sz="1100" spc="-120" dirty="0">
                          <a:latin typeface="Verdana"/>
                          <a:cs typeface="Verdana"/>
                        </a:rPr>
                        <a:t>mogą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wystąpić  podczas</a:t>
                      </a:r>
                      <a:r>
                        <a:rPr sz="11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powrotu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szkoły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815"/>
                        </a:spcBef>
                        <a:tabLst>
                          <a:tab pos="548640" algn="l"/>
                        </a:tabLst>
                      </a:pPr>
                      <a:r>
                        <a:rPr sz="1650" b="1" spc="-89" baseline="-2777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11	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Potrzeby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ucznia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po</a:t>
                      </a:r>
                      <a:r>
                        <a:rPr sz="11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powrocie</a:t>
                      </a:r>
                      <a:r>
                        <a:rPr sz="11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środowiska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95" dirty="0">
                          <a:latin typeface="Verdana"/>
                          <a:cs typeface="Verdana"/>
                        </a:rPr>
                        <a:t>szkolnego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3">
                <a:tc>
                  <a:txBody>
                    <a:bodyPr/>
                    <a:lstStyle/>
                    <a:p>
                      <a:pPr marL="548640" marR="698500" indent="-454025">
                        <a:lnSpc>
                          <a:spcPct val="100000"/>
                        </a:lnSpc>
                        <a:spcBef>
                          <a:spcPts val="820"/>
                        </a:spcBef>
                        <a:tabLst>
                          <a:tab pos="548640" algn="l"/>
                        </a:tabLst>
                      </a:pPr>
                      <a:r>
                        <a:rPr sz="1650" b="1" spc="-89" baseline="-2777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14	</a:t>
                      </a:r>
                      <a:r>
                        <a:rPr sz="1100" spc="-65" dirty="0">
                          <a:latin typeface="Verdana"/>
                          <a:cs typeface="Verdana"/>
                        </a:rPr>
                        <a:t>Jak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wrócić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rytmu</a:t>
                      </a:r>
                      <a:r>
                        <a:rPr sz="11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codziennego 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chodzenia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2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szkoły?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3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819"/>
                        </a:spcBef>
                        <a:tabLst>
                          <a:tab pos="548640" algn="l"/>
                        </a:tabLst>
                      </a:pPr>
                      <a:r>
                        <a:rPr sz="1650" b="1" spc="-89" baseline="-2777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	</a:t>
                      </a:r>
                      <a:r>
                        <a:rPr sz="1100" spc="-65" dirty="0">
                          <a:latin typeface="Verdana"/>
                          <a:cs typeface="Verdana"/>
                        </a:rPr>
                        <a:t>Jak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wrócić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rytmu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codziennego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100" spc="-85" dirty="0">
                          <a:latin typeface="Verdana"/>
                          <a:cs typeface="Verdana"/>
                        </a:rPr>
                        <a:t>chodzenia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szkoły?</a:t>
                      </a:r>
                      <a:r>
                        <a:rPr sz="11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Zadbaj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motywację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819"/>
                        </a:spcBef>
                        <a:tabLst>
                          <a:tab pos="548640" algn="l"/>
                        </a:tabLst>
                      </a:pPr>
                      <a:r>
                        <a:rPr sz="1650" b="1" spc="-89" baseline="-30303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	</a:t>
                      </a:r>
                      <a:r>
                        <a:rPr sz="1100" spc="-65" dirty="0">
                          <a:latin typeface="Verdana"/>
                          <a:cs typeface="Verdana"/>
                        </a:rPr>
                        <a:t>Jak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wrócić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10" dirty="0">
                          <a:latin typeface="Verdana"/>
                          <a:cs typeface="Verdana"/>
                        </a:rPr>
                        <a:t>rytmu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codziennego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100" spc="-85" dirty="0">
                          <a:latin typeface="Verdana"/>
                          <a:cs typeface="Verdana"/>
                        </a:rPr>
                        <a:t>chodzenia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do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szkoły?</a:t>
                      </a:r>
                      <a:r>
                        <a:rPr sz="11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Zadbaj</a:t>
                      </a:r>
                      <a:r>
                        <a:rPr sz="1100" spc="-1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5" dirty="0">
                          <a:latin typeface="Verdana"/>
                          <a:cs typeface="Verdana"/>
                        </a:rPr>
                        <a:t>emocje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4920996" y="2450592"/>
            <a:ext cx="347980" cy="356870"/>
          </a:xfrm>
          <a:prstGeom prst="rect">
            <a:avLst/>
          </a:prstGeom>
          <a:solidFill>
            <a:srgbClr val="E40045"/>
          </a:solidFill>
        </p:spPr>
        <p:txBody>
          <a:bodyPr vert="horz" wrap="square" lIns="0" tIns="8636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680"/>
              </a:spcBef>
            </a:pPr>
            <a:r>
              <a:rPr sz="1100" b="1" spc="-60" dirty="0">
                <a:solidFill>
                  <a:srgbClr val="FFFFFF"/>
                </a:solidFill>
                <a:latin typeface="Trebuchet MS"/>
                <a:cs typeface="Trebuchet MS"/>
              </a:rPr>
              <a:t>38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20996" y="3022092"/>
            <a:ext cx="347980" cy="358140"/>
            <a:chOff x="4920996" y="3022092"/>
            <a:chExt cx="347980" cy="358140"/>
          </a:xfrm>
        </p:grpSpPr>
        <p:sp>
          <p:nvSpPr>
            <p:cNvPr id="26" name="object 26"/>
            <p:cNvSpPr/>
            <p:nvPr/>
          </p:nvSpPr>
          <p:spPr>
            <a:xfrm>
              <a:off x="4927092" y="3028188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79" h="346075">
                  <a:moveTo>
                    <a:pt x="335279" y="0"/>
                  </a:moveTo>
                  <a:lnTo>
                    <a:pt x="0" y="0"/>
                  </a:lnTo>
                  <a:lnTo>
                    <a:pt x="0" y="345948"/>
                  </a:lnTo>
                  <a:lnTo>
                    <a:pt x="335279" y="345948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27092" y="3028188"/>
              <a:ext cx="335280" cy="346075"/>
            </a:xfrm>
            <a:custGeom>
              <a:avLst/>
              <a:gdLst/>
              <a:ahLst/>
              <a:cxnLst/>
              <a:rect l="l" t="t" r="r" b="b"/>
              <a:pathLst>
                <a:path w="335279" h="346075">
                  <a:moveTo>
                    <a:pt x="0" y="345948"/>
                  </a:moveTo>
                  <a:lnTo>
                    <a:pt x="335279" y="345948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345948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920996" y="3566159"/>
            <a:ext cx="347980" cy="356870"/>
            <a:chOff x="4920996" y="3566159"/>
            <a:chExt cx="347980" cy="356870"/>
          </a:xfrm>
        </p:grpSpPr>
        <p:sp>
          <p:nvSpPr>
            <p:cNvPr id="29" name="object 29"/>
            <p:cNvSpPr/>
            <p:nvPr/>
          </p:nvSpPr>
          <p:spPr>
            <a:xfrm>
              <a:off x="4927092" y="3572255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335279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335279" y="344423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27092" y="3572255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0" y="344423"/>
                  </a:moveTo>
                  <a:lnTo>
                    <a:pt x="335279" y="344423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344423"/>
                  </a:lnTo>
                  <a:close/>
                </a:path>
              </a:pathLst>
            </a:custGeom>
            <a:ln w="12192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920996" y="4126991"/>
            <a:ext cx="347980" cy="356870"/>
            <a:chOff x="4920996" y="4126991"/>
            <a:chExt cx="347980" cy="356870"/>
          </a:xfrm>
        </p:grpSpPr>
        <p:sp>
          <p:nvSpPr>
            <p:cNvPr id="32" name="object 32"/>
            <p:cNvSpPr/>
            <p:nvPr/>
          </p:nvSpPr>
          <p:spPr>
            <a:xfrm>
              <a:off x="4927092" y="4133087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335279" y="0"/>
                  </a:moveTo>
                  <a:lnTo>
                    <a:pt x="0" y="0"/>
                  </a:lnTo>
                  <a:lnTo>
                    <a:pt x="0" y="344424"/>
                  </a:lnTo>
                  <a:lnTo>
                    <a:pt x="335279" y="344424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27092" y="4133087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0" y="344424"/>
                  </a:moveTo>
                  <a:lnTo>
                    <a:pt x="335279" y="344424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344424"/>
                  </a:lnTo>
                  <a:close/>
                </a:path>
              </a:pathLst>
            </a:custGeom>
            <a:ln w="12191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920996" y="4687823"/>
            <a:ext cx="347980" cy="356870"/>
            <a:chOff x="4920996" y="4687823"/>
            <a:chExt cx="347980" cy="356870"/>
          </a:xfrm>
        </p:grpSpPr>
        <p:sp>
          <p:nvSpPr>
            <p:cNvPr id="35" name="object 35"/>
            <p:cNvSpPr/>
            <p:nvPr/>
          </p:nvSpPr>
          <p:spPr>
            <a:xfrm>
              <a:off x="4927092" y="4693919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335279" y="0"/>
                  </a:moveTo>
                  <a:lnTo>
                    <a:pt x="0" y="0"/>
                  </a:lnTo>
                  <a:lnTo>
                    <a:pt x="0" y="344423"/>
                  </a:lnTo>
                  <a:lnTo>
                    <a:pt x="335279" y="344423"/>
                  </a:lnTo>
                  <a:lnTo>
                    <a:pt x="335279" y="0"/>
                  </a:lnTo>
                  <a:close/>
                </a:path>
              </a:pathLst>
            </a:custGeom>
            <a:solidFill>
              <a:srgbClr val="E4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27092" y="4693919"/>
              <a:ext cx="335280" cy="344805"/>
            </a:xfrm>
            <a:custGeom>
              <a:avLst/>
              <a:gdLst/>
              <a:ahLst/>
              <a:cxnLst/>
              <a:rect l="l" t="t" r="r" b="b"/>
              <a:pathLst>
                <a:path w="335279" h="344804">
                  <a:moveTo>
                    <a:pt x="0" y="344423"/>
                  </a:moveTo>
                  <a:lnTo>
                    <a:pt x="335279" y="344423"/>
                  </a:lnTo>
                  <a:lnTo>
                    <a:pt x="335279" y="0"/>
                  </a:lnTo>
                  <a:lnTo>
                    <a:pt x="0" y="0"/>
                  </a:lnTo>
                  <a:lnTo>
                    <a:pt x="0" y="344423"/>
                  </a:lnTo>
                  <a:close/>
                </a:path>
              </a:pathLst>
            </a:custGeom>
            <a:ln w="12191">
              <a:solidFill>
                <a:srgbClr val="E400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921122" y="2914395"/>
          <a:ext cx="3241040" cy="224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55"/>
              </a:tblGrid>
              <a:tr h="55905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820"/>
                        </a:spcBef>
                        <a:tabLst>
                          <a:tab pos="549275" algn="l"/>
                        </a:tabLst>
                      </a:pPr>
                      <a:r>
                        <a:rPr sz="1650" b="1" spc="-89" baseline="-32828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41	</a:t>
                      </a:r>
                      <a:r>
                        <a:rPr sz="1100" spc="-65" dirty="0">
                          <a:latin typeface="Verdana"/>
                          <a:cs typeface="Verdana"/>
                        </a:rPr>
                        <a:t>Jak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pomóc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dziecku</a:t>
                      </a:r>
                      <a:r>
                        <a:rPr sz="11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po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ciężkim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dniu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Verdana"/>
                          <a:cs typeface="Verdana"/>
                        </a:rPr>
                        <a:t>w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szkole?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819"/>
                        </a:spcBef>
                        <a:tabLst>
                          <a:tab pos="549275" algn="l"/>
                        </a:tabLst>
                      </a:pPr>
                      <a:r>
                        <a:rPr sz="1650" b="1" spc="-89" baseline="-27777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60	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Nawiązanie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dobrych</a:t>
                      </a:r>
                      <a:r>
                        <a:rPr sz="1100" spc="-2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0" dirty="0">
                          <a:latin typeface="Verdana"/>
                          <a:cs typeface="Verdana"/>
                        </a:rPr>
                        <a:t>relacji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9275">
                        <a:lnSpc>
                          <a:spcPct val="100000"/>
                        </a:lnSpc>
                      </a:pPr>
                      <a:r>
                        <a:rPr sz="1100" spc="-110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0" dirty="0">
                          <a:latin typeface="Verdana"/>
                          <a:cs typeface="Verdana"/>
                        </a:rPr>
                        <a:t>nauczycielami</a:t>
                      </a:r>
                      <a:r>
                        <a:rPr sz="1100" spc="-1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1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innymi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85" dirty="0">
                          <a:latin typeface="Verdana"/>
                          <a:cs typeface="Verdana"/>
                        </a:rPr>
                        <a:t>rodzicami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549275" algn="l"/>
                        </a:tabLst>
                      </a:pPr>
                      <a:r>
                        <a:rPr sz="1650" b="1" spc="-89" baseline="50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62	</a:t>
                      </a:r>
                      <a:r>
                        <a:rPr sz="1100" spc="-75" dirty="0">
                          <a:latin typeface="Verdana"/>
                          <a:cs typeface="Verdana"/>
                        </a:rPr>
                        <a:t>Bibliografia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  <a:tr h="559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49275" algn="l"/>
                        </a:tabLst>
                      </a:pPr>
                      <a:r>
                        <a:rPr sz="1650" b="1" spc="-97" baseline="50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63	</a:t>
                      </a:r>
                      <a:r>
                        <a:rPr sz="1100" spc="-95" dirty="0">
                          <a:latin typeface="Verdana"/>
                          <a:cs typeface="Verdana"/>
                        </a:rPr>
                        <a:t>Bajki</a:t>
                      </a:r>
                      <a:r>
                        <a:rPr sz="11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latin typeface="Verdana"/>
                          <a:cs typeface="Verdana"/>
                        </a:rPr>
                        <a:t>relaksacyjne</a:t>
                      </a:r>
                      <a:r>
                        <a:rPr sz="1100" spc="-1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dla</a:t>
                      </a:r>
                      <a:r>
                        <a:rPr sz="11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70" dirty="0">
                          <a:latin typeface="Verdana"/>
                          <a:cs typeface="Verdana"/>
                        </a:rPr>
                        <a:t>dzieci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E40045"/>
                      </a:solidFill>
                      <a:prstDash val="solid"/>
                    </a:lnT>
                    <a:lnB w="12700">
                      <a:solidFill>
                        <a:srgbClr val="E4004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7686" y="1814830"/>
            <a:ext cx="1208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E40045"/>
                </a:solidFill>
                <a:latin typeface="Trebuchet MS"/>
                <a:cs typeface="Trebuchet MS"/>
              </a:rPr>
              <a:t>Spis</a:t>
            </a:r>
            <a:r>
              <a:rPr sz="2000" b="1" spc="-215" dirty="0">
                <a:solidFill>
                  <a:srgbClr val="E40045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E40045"/>
                </a:solidFill>
                <a:latin typeface="Times New Roman"/>
                <a:cs typeface="Times New Roman"/>
              </a:rPr>
              <a:t>treści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4302" y="2429637"/>
            <a:ext cx="26231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65" dirty="0">
                <a:latin typeface="Verdana"/>
                <a:cs typeface="Verdana"/>
              </a:rPr>
              <a:t>Jak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spc="-75" dirty="0">
                <a:latin typeface="Verdana"/>
                <a:cs typeface="Verdana"/>
              </a:rPr>
              <a:t>wrócić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spc="-75" dirty="0">
                <a:latin typeface="Verdana"/>
                <a:cs typeface="Verdana"/>
              </a:rPr>
              <a:t>do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110" dirty="0">
                <a:latin typeface="Verdana"/>
                <a:cs typeface="Verdana"/>
              </a:rPr>
              <a:t>rytmu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codziennego</a:t>
            </a:r>
            <a:r>
              <a:rPr sz="1100" spc="-185" dirty="0">
                <a:latin typeface="Verdana"/>
                <a:cs typeface="Verdana"/>
              </a:rPr>
              <a:t> </a:t>
            </a:r>
            <a:r>
              <a:rPr sz="1100" spc="-85" dirty="0">
                <a:latin typeface="Verdana"/>
                <a:cs typeface="Verdana"/>
              </a:rPr>
              <a:t>chodzenia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-70" dirty="0">
                <a:latin typeface="Verdana"/>
                <a:cs typeface="Verdana"/>
              </a:rPr>
              <a:t>do</a:t>
            </a:r>
            <a:r>
              <a:rPr sz="1100" spc="-170" dirty="0">
                <a:latin typeface="Verdana"/>
                <a:cs typeface="Verdana"/>
              </a:rPr>
              <a:t> </a:t>
            </a:r>
            <a:r>
              <a:rPr sz="1100" spc="-95" dirty="0">
                <a:latin typeface="Verdana"/>
                <a:cs typeface="Verdana"/>
              </a:rPr>
              <a:t>szkoły?</a:t>
            </a:r>
            <a:r>
              <a:rPr sz="1100" spc="-185" dirty="0">
                <a:latin typeface="Verdana"/>
                <a:cs typeface="Verdana"/>
              </a:rPr>
              <a:t> </a:t>
            </a:r>
            <a:r>
              <a:rPr sz="1100" spc="-105" dirty="0">
                <a:latin typeface="Verdana"/>
                <a:cs typeface="Verdana"/>
              </a:rPr>
              <a:t>Zadbaj</a:t>
            </a:r>
            <a:r>
              <a:rPr sz="1100" spc="-185" dirty="0">
                <a:latin typeface="Verdana"/>
                <a:cs typeface="Verdana"/>
              </a:rPr>
              <a:t> </a:t>
            </a:r>
            <a:r>
              <a:rPr sz="1100" spc="-70" dirty="0">
                <a:latin typeface="Verdana"/>
                <a:cs typeface="Verdana"/>
              </a:rPr>
              <a:t>o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relacje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spc="-110" dirty="0">
                <a:latin typeface="Verdana"/>
                <a:cs typeface="Verdana"/>
              </a:rPr>
              <a:t>z</a:t>
            </a:r>
            <a:r>
              <a:rPr sz="1100" spc="-180" dirty="0">
                <a:latin typeface="Verdana"/>
                <a:cs typeface="Verdana"/>
              </a:rPr>
              <a:t> </a:t>
            </a:r>
            <a:r>
              <a:rPr sz="1100" spc="-85" dirty="0">
                <a:latin typeface="Verdana"/>
                <a:cs typeface="Verdana"/>
              </a:rPr>
              <a:t>rówieśnikami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8620" cy="3701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rebuchet MS"/>
                <a:cs typeface="Trebuchet MS"/>
              </a:rPr>
              <a:t>Zasada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Premacka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Istnieje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Zasada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Premacka,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pozwala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nam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wykorzystać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czynność,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którą 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dziecko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lubi</a:t>
            </a:r>
            <a:r>
              <a:rPr sz="1400" b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której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bardzo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często</a:t>
            </a:r>
            <a:r>
              <a:rPr sz="1400" b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494948"/>
                </a:solidFill>
                <a:latin typeface="Trebuchet MS"/>
                <a:cs typeface="Trebuchet MS"/>
              </a:rPr>
              <a:t>oddaje</a:t>
            </a: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,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wzmocnienia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czynności,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która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osoby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znacznie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mniej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przyjemna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ciekawa.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Przyjemność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nauką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czyni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naukę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karą,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natomiast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przyjemność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po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nauce czyni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naukę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czynnością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zyskowną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Przykładem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zastosowania tej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zasady 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pracy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dziećmi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uzależnienie pojawienia 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przyjemności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wykonania przez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obowiązku,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„Na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komputerze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grają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osoby,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odrobiły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lekcje”,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“Bajkę oglądają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dzieci,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sprzątnęły zabawki”.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stosować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zasady 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odwrotny sposób,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“Możesz jeszcze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pograć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komputerze,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ale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potem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musisz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odrobić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lekcje”. </a:t>
            </a: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Twoje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odwleka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wykonanie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obowiązku,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 sytuacji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pozwalasz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dalsze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odwlekanie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wzmacniasz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ten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sposób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zachowanie.  </a:t>
            </a:r>
            <a:r>
              <a:rPr sz="1400" b="1" spc="-5" dirty="0">
                <a:solidFill>
                  <a:srgbClr val="494948"/>
                </a:solidFill>
                <a:latin typeface="Trebuchet MS"/>
                <a:cs typeface="Trebuchet MS"/>
              </a:rPr>
              <a:t>Zasada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Premacka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może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być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stosowana w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przypadku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każdej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czynności,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do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której 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nasze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dzieci </a:t>
            </a:r>
            <a:r>
              <a:rPr sz="1400" b="1" spc="5" dirty="0">
                <a:solidFill>
                  <a:srgbClr val="494948"/>
                </a:solidFill>
                <a:latin typeface="Trebuchet MS"/>
                <a:cs typeface="Trebuchet MS"/>
              </a:rPr>
              <a:t>są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niechętne.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Reguła „przyjemne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nauce” zapobiega wystąpieniu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trudnego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zachowania.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wybiera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pomiędzy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przyjemnością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(wykonanie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zadania)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jej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brakiem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(odmowa).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Konieczne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dotrzymanie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słowa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zarówno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dawaniu,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odbieraniu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nagrody.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03034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60" dirty="0"/>
              <a:t> </a:t>
            </a:r>
            <a:r>
              <a:rPr spc="125" dirty="0"/>
              <a:t>do</a:t>
            </a:r>
            <a:r>
              <a:rPr spc="-80" dirty="0"/>
              <a:t> </a:t>
            </a:r>
            <a:r>
              <a:rPr spc="95" dirty="0"/>
              <a:t>rytmu</a:t>
            </a:r>
            <a:r>
              <a:rPr spc="-85" dirty="0"/>
              <a:t> </a:t>
            </a:r>
            <a:r>
              <a:rPr spc="145" dirty="0"/>
              <a:t>codziennego</a:t>
            </a:r>
            <a:r>
              <a:rPr spc="-150" dirty="0"/>
              <a:t> </a:t>
            </a:r>
            <a:r>
              <a:rPr spc="130" dirty="0"/>
              <a:t>chodzenia  </a:t>
            </a: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20</a:t>
            </a:fld>
            <a:endParaRPr spc="-114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851406"/>
            <a:ext cx="673862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w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miejscu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wspomnieć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nagrodach</a:t>
            </a:r>
            <a:r>
              <a:rPr sz="1400" spc="-35" dirty="0">
                <a:solidFill>
                  <a:srgbClr val="494948"/>
                </a:solidFill>
                <a:latin typeface="Verdana"/>
                <a:cs typeface="Verdana"/>
              </a:rPr>
              <a:t>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jednym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sposobów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zwiększania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motywacji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zewnętrznej.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często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wolimy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wykonać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dodatkową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pracę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wtedy,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gdy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dostaniemy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nagrodę. </a:t>
            </a:r>
            <a:r>
              <a:rPr sz="1400" b="1" spc="-65" dirty="0">
                <a:solidFill>
                  <a:srgbClr val="494948"/>
                </a:solidFill>
                <a:latin typeface="Trebuchet MS"/>
                <a:cs typeface="Trebuchet MS"/>
              </a:rPr>
              <a:t>Ten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rodzaj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motywacji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może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się 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szczególnie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sprawdzić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przy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wyjątkowo</a:t>
            </a:r>
            <a:r>
              <a:rPr sz="1400" b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oporowych</a:t>
            </a:r>
            <a:r>
              <a:rPr sz="1400" b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dzieciach.</a:t>
            </a:r>
            <a:r>
              <a:rPr sz="1400" b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Ale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aby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nagroda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stała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pewnego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rodzaju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przekupstwem,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powinna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stosowana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niedopuszczenia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trudnego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zachowania.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powinno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wyciągnąć konsekwencje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 zabranie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przywileju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określony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czas.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0" name="object 10"/>
          <p:cNvSpPr/>
          <p:nvPr/>
        </p:nvSpPr>
        <p:spPr>
          <a:xfrm>
            <a:off x="1043139" y="3547871"/>
            <a:ext cx="670179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21</a:t>
            </a:fld>
            <a:endParaRPr spc="-114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773682"/>
            <a:ext cx="6737984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Bardzo</a:t>
            </a:r>
            <a:r>
              <a:rPr sz="1400" b="1" spc="229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często</a:t>
            </a:r>
            <a:r>
              <a:rPr sz="1400" b="1" spc="2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sięgamy</a:t>
            </a:r>
            <a:r>
              <a:rPr sz="1400" b="1" spc="229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po</a:t>
            </a:r>
            <a:r>
              <a:rPr sz="1400" b="1" spc="2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nagrody</a:t>
            </a:r>
            <a:r>
              <a:rPr sz="1400" b="1" spc="2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materialne,</a:t>
            </a:r>
            <a:r>
              <a:rPr sz="1400" b="1" spc="2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natomiast</a:t>
            </a:r>
            <a:r>
              <a:rPr sz="1400" b="1" spc="2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400" b="1" spc="25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kilka</a:t>
            </a:r>
            <a:r>
              <a:rPr sz="1400" b="1" spc="2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innych</a:t>
            </a:r>
            <a:r>
              <a:rPr sz="1400" b="1" spc="2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grup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nagród</a:t>
            </a:r>
            <a:r>
              <a:rPr sz="14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atrakcyjnych</a:t>
            </a:r>
            <a:r>
              <a:rPr sz="1400" b="1" spc="-17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dla</a:t>
            </a:r>
            <a:r>
              <a:rPr sz="1400" b="1" spc="-15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dzieci: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nagrody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materialne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drobne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typu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lizak,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cukierek,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mała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zabawka,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naklejka;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czas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spędzony</a:t>
            </a:r>
            <a:r>
              <a:rPr sz="1400" spc="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ważną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dla</a:t>
            </a:r>
            <a:r>
              <a:rPr sz="1400" spc="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osobą</a:t>
            </a:r>
            <a:r>
              <a:rPr sz="1400" spc="-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</a:t>
            </a:r>
            <a:r>
              <a:rPr sz="1400" spc="-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zagranie</a:t>
            </a:r>
            <a:r>
              <a:rPr sz="1400" spc="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grę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planszową,</a:t>
            </a:r>
            <a:r>
              <a:rPr sz="1400" spc="-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wspólna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zabawa,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rozmowa,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słuchanie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muzyki,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wspólne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wyjście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kina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spacer;</a:t>
            </a:r>
            <a:endParaRPr sz="1400">
              <a:latin typeface="Verdana"/>
              <a:cs typeface="Verdana"/>
            </a:endParaRPr>
          </a:p>
          <a:p>
            <a:pPr marL="299085" marR="762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uzyskanie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przywileju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związanego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możliwością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dokonania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wyboru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zdecydować,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jaki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deser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obiedzie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albo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gdzie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pójdą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spacer;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wydłużenie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czasu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dostępu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niektórych przywilejów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czas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oglądania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telewizji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godzina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powrotu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domu;</a:t>
            </a:r>
            <a:endParaRPr sz="1400">
              <a:latin typeface="Verdana"/>
              <a:cs typeface="Verdana"/>
            </a:endParaRPr>
          </a:p>
          <a:p>
            <a:pPr marL="299085" marR="762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zwolnienie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wykonywania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przydzielonego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obowiązku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rodzic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wychodzi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rano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psem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zamiast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dziecka;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luksusowa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nagroda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spodnie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150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zł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wybranej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marki;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zakazany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owoc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pozwolenie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robienie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tego,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najbardziej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lubi,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zazwyczaj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dorosłego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ograniczane.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3782" y="121361"/>
            <a:ext cx="650176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90" dirty="0"/>
              <a:t> </a:t>
            </a:r>
            <a:r>
              <a:rPr spc="135" dirty="0"/>
              <a:t>wrócić</a:t>
            </a:r>
            <a:r>
              <a:rPr spc="-65" dirty="0"/>
              <a:t> </a:t>
            </a:r>
            <a:r>
              <a:rPr spc="125" dirty="0"/>
              <a:t>do</a:t>
            </a:r>
            <a:r>
              <a:rPr spc="-100" dirty="0"/>
              <a:t> </a:t>
            </a:r>
            <a:r>
              <a:rPr spc="95" dirty="0"/>
              <a:t>rytmu</a:t>
            </a:r>
            <a:r>
              <a:rPr spc="-100" dirty="0"/>
              <a:t> </a:t>
            </a:r>
            <a:r>
              <a:rPr spc="145" dirty="0"/>
              <a:t>codziennego</a:t>
            </a:r>
            <a:r>
              <a:rPr spc="-100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306117"/>
            <a:ext cx="13462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8426" y="6445817"/>
            <a:ext cx="294005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8764" y="6382511"/>
            <a:ext cx="332740" cy="475615"/>
          </a:xfrm>
          <a:custGeom>
            <a:avLst/>
            <a:gdLst/>
            <a:ahLst/>
            <a:cxnLst/>
            <a:rect l="l" t="t" r="r" b="b"/>
            <a:pathLst>
              <a:path w="332740" h="475615">
                <a:moveTo>
                  <a:pt x="0" y="475487"/>
                </a:moveTo>
                <a:lnTo>
                  <a:pt x="332231" y="475487"/>
                </a:lnTo>
                <a:lnTo>
                  <a:pt x="332231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4" name="object 4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7686" y="117093"/>
            <a:ext cx="65100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5" dirty="0"/>
              <a:t> </a:t>
            </a:r>
            <a:r>
              <a:rPr spc="135" dirty="0"/>
              <a:t>wrócić</a:t>
            </a:r>
            <a:r>
              <a:rPr spc="-50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5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20" dirty="0"/>
              <a:t>motywację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2977" y="2972511"/>
            <a:ext cx="740854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130" dirty="0">
                <a:solidFill>
                  <a:srgbClr val="2C4394"/>
                </a:solidFill>
                <a:latin typeface="Trebuchet MS"/>
                <a:cs typeface="Trebuchet MS"/>
              </a:rPr>
              <a:t>Warto,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aby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nagrody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przy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dzieciach opozycyjnych </a:t>
            </a:r>
            <a:r>
              <a:rPr sz="18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początku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były 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stosowane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regularnie.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Następnie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starajmy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się 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je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stopniowo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ograniczać. 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Pamiętajmy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o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obserwacji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swojego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dziecka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konsekwencji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tym, </a:t>
            </a:r>
            <a:r>
              <a:rPr sz="1800" b="1" i="1" spc="-125" dirty="0">
                <a:solidFill>
                  <a:srgbClr val="2C4394"/>
                </a:solidFill>
                <a:latin typeface="Trebuchet MS"/>
                <a:cs typeface="Trebuchet MS"/>
              </a:rPr>
              <a:t>za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co 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nagradzamy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kiedy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zabieramy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przywilej.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Rozmowa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temat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zachowania, 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które </a:t>
            </a:r>
            <a:r>
              <a:rPr sz="1800" b="1" i="1" spc="-40" dirty="0">
                <a:solidFill>
                  <a:srgbClr val="2C4394"/>
                </a:solidFill>
                <a:latin typeface="Trebuchet MS"/>
                <a:cs typeface="Trebuchet MS"/>
              </a:rPr>
              <a:t>nam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się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nie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podobało,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nie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było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właściwe, </a:t>
            </a:r>
            <a:r>
              <a:rPr sz="1800" b="1" i="1" spc="-130" dirty="0">
                <a:solidFill>
                  <a:srgbClr val="2C4394"/>
                </a:solidFill>
                <a:latin typeface="Trebuchet MS"/>
                <a:cs typeface="Trebuchet MS"/>
              </a:rPr>
              <a:t>jest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bardzo przydatna,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aby 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dziecko</a:t>
            </a:r>
            <a:r>
              <a:rPr sz="1800" b="1" i="1" spc="-17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dostrzegło</a:t>
            </a:r>
            <a:r>
              <a:rPr sz="1800" b="1" i="1" spc="-17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pewne</a:t>
            </a:r>
            <a:r>
              <a:rPr sz="1800" b="1" i="1" spc="-17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reguły</a:t>
            </a:r>
            <a:r>
              <a:rPr sz="1800" b="1" i="1" spc="-20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</a:t>
            </a:r>
            <a:r>
              <a:rPr sz="1800" b="1" i="1" spc="-18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zasady.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940051"/>
            <a:ext cx="8087995" cy="3122930"/>
            <a:chOff x="609600" y="1940051"/>
            <a:chExt cx="8087995" cy="3122930"/>
          </a:xfrm>
        </p:grpSpPr>
        <p:sp>
          <p:nvSpPr>
            <p:cNvPr id="8" name="object 8"/>
            <p:cNvSpPr/>
            <p:nvPr/>
          </p:nvSpPr>
          <p:spPr>
            <a:xfrm>
              <a:off x="619505" y="2430017"/>
              <a:ext cx="8068309" cy="2623185"/>
            </a:xfrm>
            <a:custGeom>
              <a:avLst/>
              <a:gdLst/>
              <a:ahLst/>
              <a:cxnLst/>
              <a:rect l="l" t="t" r="r" b="b"/>
              <a:pathLst>
                <a:path w="8068309" h="2623185">
                  <a:moveTo>
                    <a:pt x="0" y="133985"/>
                  </a:moveTo>
                  <a:lnTo>
                    <a:pt x="6828" y="91618"/>
                  </a:lnTo>
                  <a:lnTo>
                    <a:pt x="25843" y="54836"/>
                  </a:lnTo>
                  <a:lnTo>
                    <a:pt x="54839" y="25838"/>
                  </a:lnTo>
                  <a:lnTo>
                    <a:pt x="91609" y="6826"/>
                  </a:lnTo>
                  <a:lnTo>
                    <a:pt x="133946" y="0"/>
                  </a:lnTo>
                  <a:lnTo>
                    <a:pt x="7934071" y="0"/>
                  </a:lnTo>
                  <a:lnTo>
                    <a:pt x="7976437" y="6826"/>
                  </a:lnTo>
                  <a:lnTo>
                    <a:pt x="8013219" y="25838"/>
                  </a:lnTo>
                  <a:lnTo>
                    <a:pt x="8042217" y="54836"/>
                  </a:lnTo>
                  <a:lnTo>
                    <a:pt x="8061229" y="91618"/>
                  </a:lnTo>
                  <a:lnTo>
                    <a:pt x="8068056" y="133985"/>
                  </a:lnTo>
                  <a:lnTo>
                    <a:pt x="8068056" y="2488819"/>
                  </a:lnTo>
                  <a:lnTo>
                    <a:pt x="8061229" y="2531185"/>
                  </a:lnTo>
                  <a:lnTo>
                    <a:pt x="8042217" y="2567967"/>
                  </a:lnTo>
                  <a:lnTo>
                    <a:pt x="8013219" y="2596965"/>
                  </a:lnTo>
                  <a:lnTo>
                    <a:pt x="7976437" y="2615977"/>
                  </a:lnTo>
                  <a:lnTo>
                    <a:pt x="7934071" y="2622804"/>
                  </a:lnTo>
                  <a:lnTo>
                    <a:pt x="133946" y="2622804"/>
                  </a:lnTo>
                  <a:lnTo>
                    <a:pt x="91609" y="2615977"/>
                  </a:lnTo>
                  <a:lnTo>
                    <a:pt x="54839" y="2596965"/>
                  </a:lnTo>
                  <a:lnTo>
                    <a:pt x="25843" y="2567967"/>
                  </a:lnTo>
                  <a:lnTo>
                    <a:pt x="6828" y="2531185"/>
                  </a:lnTo>
                  <a:lnTo>
                    <a:pt x="0" y="2488819"/>
                  </a:lnTo>
                  <a:lnTo>
                    <a:pt x="0" y="133985"/>
                  </a:lnTo>
                  <a:close/>
                </a:path>
              </a:pathLst>
            </a:custGeom>
            <a:ln w="19811">
              <a:solidFill>
                <a:srgbClr val="2C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9283" y="1940051"/>
              <a:ext cx="889000" cy="899160"/>
            </a:xfrm>
            <a:custGeom>
              <a:avLst/>
              <a:gdLst/>
              <a:ahLst/>
              <a:cxnLst/>
              <a:rect l="l" t="t" r="r" b="b"/>
              <a:pathLst>
                <a:path w="889000" h="899160">
                  <a:moveTo>
                    <a:pt x="444246" y="0"/>
                  </a:moveTo>
                  <a:lnTo>
                    <a:pt x="395838" y="2638"/>
                  </a:lnTo>
                  <a:lnTo>
                    <a:pt x="348940" y="10369"/>
                  </a:lnTo>
                  <a:lnTo>
                    <a:pt x="303824" y="22920"/>
                  </a:lnTo>
                  <a:lnTo>
                    <a:pt x="260760" y="40016"/>
                  </a:lnTo>
                  <a:lnTo>
                    <a:pt x="220020" y="61383"/>
                  </a:lnTo>
                  <a:lnTo>
                    <a:pt x="181874" y="86746"/>
                  </a:lnTo>
                  <a:lnTo>
                    <a:pt x="146592" y="115830"/>
                  </a:lnTo>
                  <a:lnTo>
                    <a:pt x="114447" y="148363"/>
                  </a:lnTo>
                  <a:lnTo>
                    <a:pt x="85709" y="184068"/>
                  </a:lnTo>
                  <a:lnTo>
                    <a:pt x="60649" y="222673"/>
                  </a:lnTo>
                  <a:lnTo>
                    <a:pt x="39538" y="263902"/>
                  </a:lnTo>
                  <a:lnTo>
                    <a:pt x="22646" y="307482"/>
                  </a:lnTo>
                  <a:lnTo>
                    <a:pt x="10245" y="353137"/>
                  </a:lnTo>
                  <a:lnTo>
                    <a:pt x="2606" y="400595"/>
                  </a:lnTo>
                  <a:lnTo>
                    <a:pt x="0" y="449580"/>
                  </a:lnTo>
                  <a:lnTo>
                    <a:pt x="2606" y="498564"/>
                  </a:lnTo>
                  <a:lnTo>
                    <a:pt x="10245" y="546022"/>
                  </a:lnTo>
                  <a:lnTo>
                    <a:pt x="22646" y="591677"/>
                  </a:lnTo>
                  <a:lnTo>
                    <a:pt x="39538" y="635257"/>
                  </a:lnTo>
                  <a:lnTo>
                    <a:pt x="60649" y="676486"/>
                  </a:lnTo>
                  <a:lnTo>
                    <a:pt x="85709" y="715091"/>
                  </a:lnTo>
                  <a:lnTo>
                    <a:pt x="114447" y="750796"/>
                  </a:lnTo>
                  <a:lnTo>
                    <a:pt x="146592" y="783329"/>
                  </a:lnTo>
                  <a:lnTo>
                    <a:pt x="181874" y="812413"/>
                  </a:lnTo>
                  <a:lnTo>
                    <a:pt x="220020" y="837776"/>
                  </a:lnTo>
                  <a:lnTo>
                    <a:pt x="260760" y="859143"/>
                  </a:lnTo>
                  <a:lnTo>
                    <a:pt x="303824" y="876239"/>
                  </a:lnTo>
                  <a:lnTo>
                    <a:pt x="348940" y="888790"/>
                  </a:lnTo>
                  <a:lnTo>
                    <a:pt x="395838" y="896521"/>
                  </a:lnTo>
                  <a:lnTo>
                    <a:pt x="444246" y="899160"/>
                  </a:lnTo>
                  <a:lnTo>
                    <a:pt x="492653" y="896521"/>
                  </a:lnTo>
                  <a:lnTo>
                    <a:pt x="539551" y="888790"/>
                  </a:lnTo>
                  <a:lnTo>
                    <a:pt x="584667" y="876239"/>
                  </a:lnTo>
                  <a:lnTo>
                    <a:pt x="627731" y="859143"/>
                  </a:lnTo>
                  <a:lnTo>
                    <a:pt x="668471" y="837776"/>
                  </a:lnTo>
                  <a:lnTo>
                    <a:pt x="706617" y="812413"/>
                  </a:lnTo>
                  <a:lnTo>
                    <a:pt x="741899" y="783329"/>
                  </a:lnTo>
                  <a:lnTo>
                    <a:pt x="774044" y="750796"/>
                  </a:lnTo>
                  <a:lnTo>
                    <a:pt x="802782" y="715091"/>
                  </a:lnTo>
                  <a:lnTo>
                    <a:pt x="827842" y="676486"/>
                  </a:lnTo>
                  <a:lnTo>
                    <a:pt x="848953" y="635257"/>
                  </a:lnTo>
                  <a:lnTo>
                    <a:pt x="865845" y="591677"/>
                  </a:lnTo>
                  <a:lnTo>
                    <a:pt x="878246" y="546022"/>
                  </a:lnTo>
                  <a:lnTo>
                    <a:pt x="885885" y="498564"/>
                  </a:lnTo>
                  <a:lnTo>
                    <a:pt x="888491" y="449580"/>
                  </a:lnTo>
                  <a:lnTo>
                    <a:pt x="885885" y="400595"/>
                  </a:lnTo>
                  <a:lnTo>
                    <a:pt x="878246" y="353137"/>
                  </a:lnTo>
                  <a:lnTo>
                    <a:pt x="865845" y="307482"/>
                  </a:lnTo>
                  <a:lnTo>
                    <a:pt x="848953" y="263902"/>
                  </a:lnTo>
                  <a:lnTo>
                    <a:pt x="827842" y="222673"/>
                  </a:lnTo>
                  <a:lnTo>
                    <a:pt x="802782" y="184068"/>
                  </a:lnTo>
                  <a:lnTo>
                    <a:pt x="774044" y="148363"/>
                  </a:lnTo>
                  <a:lnTo>
                    <a:pt x="741899" y="115830"/>
                  </a:lnTo>
                  <a:lnTo>
                    <a:pt x="706617" y="86746"/>
                  </a:lnTo>
                  <a:lnTo>
                    <a:pt x="668471" y="61383"/>
                  </a:lnTo>
                  <a:lnTo>
                    <a:pt x="627731" y="40016"/>
                  </a:lnTo>
                  <a:lnTo>
                    <a:pt x="584667" y="22920"/>
                  </a:lnTo>
                  <a:lnTo>
                    <a:pt x="539551" y="10369"/>
                  </a:lnTo>
                  <a:lnTo>
                    <a:pt x="492653" y="2638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5403" y="2229740"/>
              <a:ext cx="234950" cy="271145"/>
            </a:xfrm>
            <a:custGeom>
              <a:avLst/>
              <a:gdLst/>
              <a:ahLst/>
              <a:cxnLst/>
              <a:rect l="l" t="t" r="r" b="b"/>
              <a:pathLst>
                <a:path w="234950" h="271144">
                  <a:moveTo>
                    <a:pt x="117346" y="0"/>
                  </a:moveTo>
                  <a:lnTo>
                    <a:pt x="71765" y="9219"/>
                  </a:lnTo>
                  <a:lnTo>
                    <a:pt x="34455" y="34327"/>
                  </a:lnTo>
                  <a:lnTo>
                    <a:pt x="9253" y="71502"/>
                  </a:lnTo>
                  <a:lnTo>
                    <a:pt x="0" y="116921"/>
                  </a:lnTo>
                  <a:lnTo>
                    <a:pt x="2711" y="141831"/>
                  </a:lnTo>
                  <a:lnTo>
                    <a:pt x="10548" y="165358"/>
                  </a:lnTo>
                  <a:lnTo>
                    <a:pt x="23064" y="186680"/>
                  </a:lnTo>
                  <a:lnTo>
                    <a:pt x="39813" y="204979"/>
                  </a:lnTo>
                  <a:lnTo>
                    <a:pt x="50221" y="221799"/>
                  </a:lnTo>
                  <a:lnTo>
                    <a:pt x="55075" y="240897"/>
                  </a:lnTo>
                  <a:lnTo>
                    <a:pt x="56394" y="256651"/>
                  </a:lnTo>
                  <a:lnTo>
                    <a:pt x="56195" y="263438"/>
                  </a:lnTo>
                  <a:lnTo>
                    <a:pt x="56195" y="265525"/>
                  </a:lnTo>
                  <a:lnTo>
                    <a:pt x="56575" y="267232"/>
                  </a:lnTo>
                  <a:lnTo>
                    <a:pt x="58289" y="268750"/>
                  </a:lnTo>
                  <a:lnTo>
                    <a:pt x="59622" y="270081"/>
                  </a:lnTo>
                  <a:lnTo>
                    <a:pt x="61717" y="270839"/>
                  </a:lnTo>
                  <a:lnTo>
                    <a:pt x="173153" y="270840"/>
                  </a:lnTo>
                  <a:lnTo>
                    <a:pt x="174854" y="270081"/>
                  </a:lnTo>
                  <a:lnTo>
                    <a:pt x="177342" y="267612"/>
                  </a:lnTo>
                  <a:lnTo>
                    <a:pt x="178281" y="265525"/>
                  </a:lnTo>
                  <a:lnTo>
                    <a:pt x="178280" y="256223"/>
                  </a:lnTo>
                  <a:lnTo>
                    <a:pt x="70479" y="256223"/>
                  </a:lnTo>
                  <a:lnTo>
                    <a:pt x="69536" y="243187"/>
                  </a:lnTo>
                  <a:lnTo>
                    <a:pt x="66503" y="226663"/>
                  </a:lnTo>
                  <a:lnTo>
                    <a:pt x="60221" y="209356"/>
                  </a:lnTo>
                  <a:lnTo>
                    <a:pt x="49527" y="193970"/>
                  </a:lnTo>
                  <a:lnTo>
                    <a:pt x="34479" y="177895"/>
                  </a:lnTo>
                  <a:lnTo>
                    <a:pt x="23287" y="159171"/>
                  </a:lnTo>
                  <a:lnTo>
                    <a:pt x="16310" y="138489"/>
                  </a:lnTo>
                  <a:lnTo>
                    <a:pt x="13905" y="116542"/>
                  </a:lnTo>
                  <a:lnTo>
                    <a:pt x="21998" y="76550"/>
                  </a:lnTo>
                  <a:lnTo>
                    <a:pt x="44075" y="43915"/>
                  </a:lnTo>
                  <a:lnTo>
                    <a:pt x="76831" y="21923"/>
                  </a:lnTo>
                  <a:lnTo>
                    <a:pt x="116965" y="13862"/>
                  </a:lnTo>
                  <a:lnTo>
                    <a:pt x="169944" y="13862"/>
                  </a:lnTo>
                  <a:lnTo>
                    <a:pt x="163034" y="9219"/>
                  </a:lnTo>
                  <a:lnTo>
                    <a:pt x="117346" y="0"/>
                  </a:lnTo>
                  <a:close/>
                </a:path>
                <a:path w="234950" h="271144">
                  <a:moveTo>
                    <a:pt x="169944" y="13862"/>
                  </a:moveTo>
                  <a:lnTo>
                    <a:pt x="116965" y="13862"/>
                  </a:lnTo>
                  <a:lnTo>
                    <a:pt x="157093" y="21923"/>
                  </a:lnTo>
                  <a:lnTo>
                    <a:pt x="189849" y="43915"/>
                  </a:lnTo>
                  <a:lnTo>
                    <a:pt x="211928" y="76550"/>
                  </a:lnTo>
                  <a:lnTo>
                    <a:pt x="220022" y="116542"/>
                  </a:lnTo>
                  <a:lnTo>
                    <a:pt x="217703" y="138489"/>
                  </a:lnTo>
                  <a:lnTo>
                    <a:pt x="210917" y="159171"/>
                  </a:lnTo>
                  <a:lnTo>
                    <a:pt x="199917" y="177895"/>
                  </a:lnTo>
                  <a:lnTo>
                    <a:pt x="184959" y="193970"/>
                  </a:lnTo>
                  <a:lnTo>
                    <a:pt x="183639" y="195298"/>
                  </a:lnTo>
                  <a:lnTo>
                    <a:pt x="183639" y="195678"/>
                  </a:lnTo>
                  <a:lnTo>
                    <a:pt x="173674" y="210637"/>
                  </a:lnTo>
                  <a:lnTo>
                    <a:pt x="167716" y="227374"/>
                  </a:lnTo>
                  <a:lnTo>
                    <a:pt x="164762" y="243400"/>
                  </a:lnTo>
                  <a:lnTo>
                    <a:pt x="163809" y="256223"/>
                  </a:lnTo>
                  <a:lnTo>
                    <a:pt x="178280" y="256223"/>
                  </a:lnTo>
                  <a:lnTo>
                    <a:pt x="179551" y="240897"/>
                  </a:lnTo>
                  <a:lnTo>
                    <a:pt x="184322" y="221799"/>
                  </a:lnTo>
                  <a:lnTo>
                    <a:pt x="194683" y="204979"/>
                  </a:lnTo>
                  <a:lnTo>
                    <a:pt x="195064" y="204410"/>
                  </a:lnTo>
                  <a:lnTo>
                    <a:pt x="195445" y="204031"/>
                  </a:lnTo>
                  <a:lnTo>
                    <a:pt x="196003" y="203651"/>
                  </a:lnTo>
                  <a:lnTo>
                    <a:pt x="212371" y="185268"/>
                  </a:lnTo>
                  <a:lnTo>
                    <a:pt x="224589" y="164200"/>
                  </a:lnTo>
                  <a:lnTo>
                    <a:pt x="232233" y="141176"/>
                  </a:lnTo>
                  <a:lnTo>
                    <a:pt x="234875" y="116921"/>
                  </a:lnTo>
                  <a:lnTo>
                    <a:pt x="225619" y="71502"/>
                  </a:lnTo>
                  <a:lnTo>
                    <a:pt x="200399" y="34327"/>
                  </a:lnTo>
                  <a:lnTo>
                    <a:pt x="169944" y="13862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311" y="2259716"/>
              <a:ext cx="98283" cy="97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7788" y="2508740"/>
              <a:ext cx="129147" cy="77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1112" y="2131796"/>
              <a:ext cx="382905" cy="146050"/>
            </a:xfrm>
            <a:custGeom>
              <a:avLst/>
              <a:gdLst/>
              <a:ahLst/>
              <a:cxnLst/>
              <a:rect l="l" t="t" r="r" b="b"/>
              <a:pathLst>
                <a:path w="382905" h="146050">
                  <a:moveTo>
                    <a:pt x="59055" y="138747"/>
                  </a:moveTo>
                  <a:lnTo>
                    <a:pt x="57899" y="134200"/>
                  </a:lnTo>
                  <a:lnTo>
                    <a:pt x="54470" y="132473"/>
                  </a:lnTo>
                  <a:lnTo>
                    <a:pt x="11811" y="109334"/>
                  </a:lnTo>
                  <a:lnTo>
                    <a:pt x="8572" y="107632"/>
                  </a:lnTo>
                  <a:lnTo>
                    <a:pt x="3810" y="108953"/>
                  </a:lnTo>
                  <a:lnTo>
                    <a:pt x="2095" y="112369"/>
                  </a:lnTo>
                  <a:lnTo>
                    <a:pt x="0" y="115608"/>
                  </a:lnTo>
                  <a:lnTo>
                    <a:pt x="1333" y="120332"/>
                  </a:lnTo>
                  <a:lnTo>
                    <a:pt x="5143" y="121856"/>
                  </a:lnTo>
                  <a:lnTo>
                    <a:pt x="47802" y="145021"/>
                  </a:lnTo>
                  <a:lnTo>
                    <a:pt x="48945" y="145580"/>
                  </a:lnTo>
                  <a:lnTo>
                    <a:pt x="49898" y="145961"/>
                  </a:lnTo>
                  <a:lnTo>
                    <a:pt x="53708" y="145961"/>
                  </a:lnTo>
                  <a:lnTo>
                    <a:pt x="56184" y="144653"/>
                  </a:lnTo>
                  <a:lnTo>
                    <a:pt x="57518" y="142163"/>
                  </a:lnTo>
                  <a:lnTo>
                    <a:pt x="59055" y="138747"/>
                  </a:lnTo>
                  <a:close/>
                </a:path>
                <a:path w="382905" h="146050">
                  <a:moveTo>
                    <a:pt x="113525" y="79908"/>
                  </a:moveTo>
                  <a:lnTo>
                    <a:pt x="111429" y="76492"/>
                  </a:lnTo>
                  <a:lnTo>
                    <a:pt x="85331" y="35699"/>
                  </a:lnTo>
                  <a:lnTo>
                    <a:pt x="83235" y="32283"/>
                  </a:lnTo>
                  <a:lnTo>
                    <a:pt x="78473" y="31521"/>
                  </a:lnTo>
                  <a:lnTo>
                    <a:pt x="75234" y="33591"/>
                  </a:lnTo>
                  <a:lnTo>
                    <a:pt x="71805" y="35699"/>
                  </a:lnTo>
                  <a:lnTo>
                    <a:pt x="71043" y="40246"/>
                  </a:lnTo>
                  <a:lnTo>
                    <a:pt x="73139" y="43662"/>
                  </a:lnTo>
                  <a:lnTo>
                    <a:pt x="100952" y="87122"/>
                  </a:lnTo>
                  <a:lnTo>
                    <a:pt x="103047" y="87884"/>
                  </a:lnTo>
                  <a:lnTo>
                    <a:pt x="106857" y="87884"/>
                  </a:lnTo>
                  <a:lnTo>
                    <a:pt x="108191" y="87503"/>
                  </a:lnTo>
                  <a:lnTo>
                    <a:pt x="109334" y="86563"/>
                  </a:lnTo>
                  <a:lnTo>
                    <a:pt x="112763" y="84467"/>
                  </a:lnTo>
                  <a:lnTo>
                    <a:pt x="113525" y="79908"/>
                  </a:lnTo>
                  <a:close/>
                </a:path>
                <a:path w="382905" h="146050">
                  <a:moveTo>
                    <a:pt x="198488" y="3238"/>
                  </a:moveTo>
                  <a:lnTo>
                    <a:pt x="195059" y="0"/>
                  </a:lnTo>
                  <a:lnTo>
                    <a:pt x="187439" y="0"/>
                  </a:lnTo>
                  <a:lnTo>
                    <a:pt x="184188" y="3238"/>
                  </a:lnTo>
                  <a:lnTo>
                    <a:pt x="184188" y="59601"/>
                  </a:lnTo>
                  <a:lnTo>
                    <a:pt x="187439" y="63017"/>
                  </a:lnTo>
                  <a:lnTo>
                    <a:pt x="195440" y="63017"/>
                  </a:lnTo>
                  <a:lnTo>
                    <a:pt x="198488" y="59601"/>
                  </a:lnTo>
                  <a:lnTo>
                    <a:pt x="198488" y="3238"/>
                  </a:lnTo>
                  <a:close/>
                </a:path>
                <a:path w="382905" h="146050">
                  <a:moveTo>
                    <a:pt x="315048" y="42900"/>
                  </a:moveTo>
                  <a:lnTo>
                    <a:pt x="314109" y="38150"/>
                  </a:lnTo>
                  <a:lnTo>
                    <a:pt x="310680" y="36068"/>
                  </a:lnTo>
                  <a:lnTo>
                    <a:pt x="307428" y="33591"/>
                  </a:lnTo>
                  <a:lnTo>
                    <a:pt x="303250" y="34937"/>
                  </a:lnTo>
                  <a:lnTo>
                    <a:pt x="300964" y="37769"/>
                  </a:lnTo>
                  <a:lnTo>
                    <a:pt x="274091" y="78219"/>
                  </a:lnTo>
                  <a:lnTo>
                    <a:pt x="271437" y="81635"/>
                  </a:lnTo>
                  <a:lnTo>
                    <a:pt x="272402" y="86182"/>
                  </a:lnTo>
                  <a:lnTo>
                    <a:pt x="275615" y="88265"/>
                  </a:lnTo>
                  <a:lnTo>
                    <a:pt x="276961" y="89217"/>
                  </a:lnTo>
                  <a:lnTo>
                    <a:pt x="278282" y="89598"/>
                  </a:lnTo>
                  <a:lnTo>
                    <a:pt x="282092" y="89598"/>
                  </a:lnTo>
                  <a:lnTo>
                    <a:pt x="284200" y="88265"/>
                  </a:lnTo>
                  <a:lnTo>
                    <a:pt x="285343" y="86182"/>
                  </a:lnTo>
                  <a:lnTo>
                    <a:pt x="312381" y="45758"/>
                  </a:lnTo>
                  <a:lnTo>
                    <a:pt x="315048" y="42900"/>
                  </a:lnTo>
                  <a:close/>
                </a:path>
                <a:path w="382905" h="146050">
                  <a:moveTo>
                    <a:pt x="382485" y="115608"/>
                  </a:moveTo>
                  <a:lnTo>
                    <a:pt x="380784" y="112369"/>
                  </a:lnTo>
                  <a:lnTo>
                    <a:pt x="379260" y="108953"/>
                  </a:lnTo>
                  <a:lnTo>
                    <a:pt x="374484" y="107632"/>
                  </a:lnTo>
                  <a:lnTo>
                    <a:pt x="371055" y="109334"/>
                  </a:lnTo>
                  <a:lnTo>
                    <a:pt x="324777" y="134200"/>
                  </a:lnTo>
                  <a:lnTo>
                    <a:pt x="323430" y="138747"/>
                  </a:lnTo>
                  <a:lnTo>
                    <a:pt x="325158" y="142163"/>
                  </a:lnTo>
                  <a:lnTo>
                    <a:pt x="326301" y="144653"/>
                  </a:lnTo>
                  <a:lnTo>
                    <a:pt x="328968" y="145961"/>
                  </a:lnTo>
                  <a:lnTo>
                    <a:pt x="332778" y="145961"/>
                  </a:lnTo>
                  <a:lnTo>
                    <a:pt x="333921" y="145580"/>
                  </a:lnTo>
                  <a:lnTo>
                    <a:pt x="334886" y="145021"/>
                  </a:lnTo>
                  <a:lnTo>
                    <a:pt x="377913" y="121856"/>
                  </a:lnTo>
                  <a:lnTo>
                    <a:pt x="381342" y="120332"/>
                  </a:lnTo>
                  <a:lnTo>
                    <a:pt x="382485" y="115608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8155" y="2052827"/>
              <a:ext cx="650875" cy="652780"/>
            </a:xfrm>
            <a:custGeom>
              <a:avLst/>
              <a:gdLst/>
              <a:ahLst/>
              <a:cxnLst/>
              <a:rect l="l" t="t" r="r" b="b"/>
              <a:pathLst>
                <a:path w="650875" h="652780">
                  <a:moveTo>
                    <a:pt x="0" y="326136"/>
                  </a:moveTo>
                  <a:lnTo>
                    <a:pt x="3527" y="277949"/>
                  </a:lnTo>
                  <a:lnTo>
                    <a:pt x="13775" y="231956"/>
                  </a:lnTo>
                  <a:lnTo>
                    <a:pt x="30240" y="188659"/>
                  </a:lnTo>
                  <a:lnTo>
                    <a:pt x="52418" y="148566"/>
                  </a:lnTo>
                  <a:lnTo>
                    <a:pt x="79806" y="112180"/>
                  </a:lnTo>
                  <a:lnTo>
                    <a:pt x="111902" y="80007"/>
                  </a:lnTo>
                  <a:lnTo>
                    <a:pt x="148201" y="52551"/>
                  </a:lnTo>
                  <a:lnTo>
                    <a:pt x="188201" y="30317"/>
                  </a:lnTo>
                  <a:lnTo>
                    <a:pt x="231399" y="13811"/>
                  </a:lnTo>
                  <a:lnTo>
                    <a:pt x="277291" y="3536"/>
                  </a:lnTo>
                  <a:lnTo>
                    <a:pt x="325374" y="0"/>
                  </a:lnTo>
                  <a:lnTo>
                    <a:pt x="373456" y="3536"/>
                  </a:lnTo>
                  <a:lnTo>
                    <a:pt x="419348" y="13811"/>
                  </a:lnTo>
                  <a:lnTo>
                    <a:pt x="462546" y="30317"/>
                  </a:lnTo>
                  <a:lnTo>
                    <a:pt x="502546" y="52551"/>
                  </a:lnTo>
                  <a:lnTo>
                    <a:pt x="538845" y="80007"/>
                  </a:lnTo>
                  <a:lnTo>
                    <a:pt x="570941" y="112180"/>
                  </a:lnTo>
                  <a:lnTo>
                    <a:pt x="598329" y="148566"/>
                  </a:lnTo>
                  <a:lnTo>
                    <a:pt x="620507" y="188659"/>
                  </a:lnTo>
                  <a:lnTo>
                    <a:pt x="636972" y="231956"/>
                  </a:lnTo>
                  <a:lnTo>
                    <a:pt x="647220" y="277949"/>
                  </a:lnTo>
                  <a:lnTo>
                    <a:pt x="650748" y="326136"/>
                  </a:lnTo>
                  <a:lnTo>
                    <a:pt x="647220" y="374322"/>
                  </a:lnTo>
                  <a:lnTo>
                    <a:pt x="636972" y="420315"/>
                  </a:lnTo>
                  <a:lnTo>
                    <a:pt x="620507" y="463612"/>
                  </a:lnTo>
                  <a:lnTo>
                    <a:pt x="598329" y="503705"/>
                  </a:lnTo>
                  <a:lnTo>
                    <a:pt x="570941" y="540091"/>
                  </a:lnTo>
                  <a:lnTo>
                    <a:pt x="538845" y="572264"/>
                  </a:lnTo>
                  <a:lnTo>
                    <a:pt x="502546" y="599720"/>
                  </a:lnTo>
                  <a:lnTo>
                    <a:pt x="462546" y="621954"/>
                  </a:lnTo>
                  <a:lnTo>
                    <a:pt x="419348" y="638460"/>
                  </a:lnTo>
                  <a:lnTo>
                    <a:pt x="373456" y="648735"/>
                  </a:lnTo>
                  <a:lnTo>
                    <a:pt x="325374" y="652272"/>
                  </a:lnTo>
                  <a:lnTo>
                    <a:pt x="277291" y="648735"/>
                  </a:lnTo>
                  <a:lnTo>
                    <a:pt x="231399" y="638460"/>
                  </a:lnTo>
                  <a:lnTo>
                    <a:pt x="188201" y="621954"/>
                  </a:lnTo>
                  <a:lnTo>
                    <a:pt x="148201" y="599720"/>
                  </a:lnTo>
                  <a:lnTo>
                    <a:pt x="111902" y="572264"/>
                  </a:lnTo>
                  <a:lnTo>
                    <a:pt x="79806" y="540091"/>
                  </a:lnTo>
                  <a:lnTo>
                    <a:pt x="52418" y="503705"/>
                  </a:lnTo>
                  <a:lnTo>
                    <a:pt x="30240" y="463612"/>
                  </a:lnTo>
                  <a:lnTo>
                    <a:pt x="13775" y="420315"/>
                  </a:lnTo>
                  <a:lnTo>
                    <a:pt x="3527" y="374322"/>
                  </a:lnTo>
                  <a:lnTo>
                    <a:pt x="0" y="326136"/>
                  </a:lnTo>
                  <a:close/>
                </a:path>
              </a:pathLst>
            </a:custGeom>
            <a:ln w="12191">
              <a:solidFill>
                <a:srgbClr val="DA1E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16" name="object 1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23</a:t>
            </a:fld>
            <a:endParaRPr spc="-114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8620" cy="3274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pojawia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złość?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Złość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naturalną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konsekwencją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trudności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jakich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doświadcza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zetknięciu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nową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sytuacją. Przejawy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złości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różnorodne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informować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otoczenie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konieczności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zlokalizowania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przyczyny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emocji 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wprowadzenia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zmian redukujących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stan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napięcia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zdenerwowania.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Należy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wykazać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spokojem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wytłumaczyć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dziecku,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prawo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odczuwania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skrajnych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emocji,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spróbować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uświadomić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dziecku,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czego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taki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stan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wynikać.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Możemy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zobrazować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złość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tak,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by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przybliżyć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emocją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przykładzie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ludzika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pokazać,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reakcje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organizmie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ona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wywołuje.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wspomnieć,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złość,</a:t>
            </a:r>
            <a:r>
              <a:rPr sz="1400" spc="-3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każda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emocja,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ważnym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zjawiskiem,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ponieważ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informuje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tym,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coś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nam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podoba,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czymś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zgadzamy, 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mamy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zbyt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dużo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obowiązków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ktoś 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ma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wobec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 wygórowane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oczekiwania,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którym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jesteśmy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stanie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sprostać.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narysowaniu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ludzika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określeniu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miejsc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ciele,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których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skumulowane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napięcie,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dokończyć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rozpoczęte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zdanie: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“jestem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zły/a,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ponieważ…”.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7947" y="5686044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15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3782" y="121361"/>
            <a:ext cx="650176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90" dirty="0"/>
              <a:t> </a:t>
            </a:r>
            <a:r>
              <a:rPr spc="135" dirty="0"/>
              <a:t>wrócić</a:t>
            </a:r>
            <a:r>
              <a:rPr spc="-65" dirty="0"/>
              <a:t> </a:t>
            </a:r>
            <a:r>
              <a:rPr spc="125" dirty="0"/>
              <a:t>do</a:t>
            </a:r>
            <a:r>
              <a:rPr spc="-100" dirty="0"/>
              <a:t> </a:t>
            </a:r>
            <a:r>
              <a:rPr spc="95" dirty="0"/>
              <a:t>rytmu</a:t>
            </a:r>
            <a:r>
              <a:rPr spc="-100" dirty="0"/>
              <a:t> </a:t>
            </a:r>
            <a:r>
              <a:rPr spc="145" dirty="0"/>
              <a:t>codziennego</a:t>
            </a:r>
            <a:r>
              <a:rPr spc="-100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24</a:t>
            </a:fld>
            <a:endParaRPr spc="-114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7984" cy="284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pojawia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złość?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Następnym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krokiem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radzeniu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złością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wspólne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wypracowanie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metod,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samodzielnie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zastosować,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by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rozładować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wewnętrzne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sposób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bezpieczny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niego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samego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otoczenia.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indywidualna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kwestia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zależy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możliwości,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potrzeb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preferencji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ucznia.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Sposoby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radzenia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złością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próby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rozładowania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nadmiaru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energii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użyciu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adekwatnych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akceptowalnych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metod,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ćwiczenia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fizyczne,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bieganie,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jazda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rowerze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korzystanie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technik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wyciszających,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takich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świadome,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głębokie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oddychanie, 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masaż,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wizualizacje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słuchanie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relaksującej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muzyki.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Dobrym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sposobem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zaangażowanie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ulubioną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aktywność,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zawsze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sprawiała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przyjemność: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obejrzenie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śmiesznych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filmików,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komputerze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zabawa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swoim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zwierzakiem.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stworzyć</a:t>
            </a:r>
            <a:r>
              <a:rPr sz="1400" spc="-3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wspólnie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dzieckiem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taką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listę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“pomagaczy”,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skuteczne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przynoszą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ulgę.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3782" y="121361"/>
            <a:ext cx="650176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90" dirty="0"/>
              <a:t> </a:t>
            </a:r>
            <a:r>
              <a:rPr spc="135" dirty="0"/>
              <a:t>wrócić</a:t>
            </a:r>
            <a:r>
              <a:rPr spc="-65" dirty="0"/>
              <a:t> </a:t>
            </a:r>
            <a:r>
              <a:rPr spc="125" dirty="0"/>
              <a:t>do</a:t>
            </a:r>
            <a:r>
              <a:rPr spc="-100" dirty="0"/>
              <a:t> </a:t>
            </a:r>
            <a:r>
              <a:rPr spc="95" dirty="0"/>
              <a:t>rytmu</a:t>
            </a:r>
            <a:r>
              <a:rPr spc="-100" dirty="0"/>
              <a:t> </a:t>
            </a:r>
            <a:r>
              <a:rPr spc="145" dirty="0"/>
              <a:t>codziennego</a:t>
            </a:r>
            <a:r>
              <a:rPr spc="-100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25</a:t>
            </a:fld>
            <a:endParaRPr spc="-114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9255" cy="3274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pojawia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złość?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Zadaniem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osób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dorosłych: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rodziców, nauczycieli,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terapeutów,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zlokalizowanie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przyczyn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nadmiernego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zdenerwowania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manifestującego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agresywne,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autoagresywne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destrukcyjne.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Powinniśmy zastanowić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  jakie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czynniki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wywołują 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złość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możemy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wprowadzić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jakieś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zmiany w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otoczeniu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organizacji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czasu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aktywności,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ułatwią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powrót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równowagi. Należy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zastanowić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obciążone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zbyt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dużym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natłokiem 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wymagań,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zadań,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prac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domowych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przyjrzeć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funkcjonowaniu 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szkole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relacjom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rówieśnikami.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zachowanie równowagi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między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obowiązkami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przyjemnościami,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środowisko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szkolne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powinno budzić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pozytywne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skojarzenia.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sytuacji,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gdy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duże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trudności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zrozumieniem własnych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emocji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komunikacją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innymi,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szczególnie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zaangażowanie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osób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otoczenia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stałą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obserwację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reakcji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zrozumieniu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przyczyn,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pojawiających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zachowań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niepożądanych.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3782" y="121361"/>
            <a:ext cx="650176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90" dirty="0"/>
              <a:t> </a:t>
            </a:r>
            <a:r>
              <a:rPr spc="135" dirty="0"/>
              <a:t>wrócić</a:t>
            </a:r>
            <a:r>
              <a:rPr spc="-65" dirty="0"/>
              <a:t> </a:t>
            </a:r>
            <a:r>
              <a:rPr spc="125" dirty="0"/>
              <a:t>do</a:t>
            </a:r>
            <a:r>
              <a:rPr spc="-100" dirty="0"/>
              <a:t> </a:t>
            </a:r>
            <a:r>
              <a:rPr spc="95" dirty="0"/>
              <a:t>rytmu</a:t>
            </a:r>
            <a:r>
              <a:rPr spc="-100" dirty="0"/>
              <a:t> </a:t>
            </a:r>
            <a:r>
              <a:rPr spc="145" dirty="0"/>
              <a:t>codziennego</a:t>
            </a:r>
            <a:r>
              <a:rPr spc="-100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26</a:t>
            </a:fld>
            <a:endParaRPr spc="-114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8620" cy="2634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pojawia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złość?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Dziecko,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odczuwa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napięcie,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frustrację,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ale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rozumie,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tego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nim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dzieje,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informowało otoczenie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złym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samopoczuciu poprzez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angażowanie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agresywne,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autoagresywne,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destrukcyjne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autostymulacyjne.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 sytuacji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wolno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karać,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ale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trzeba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zastanowić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jaka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funkcja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takiego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zachowania: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być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potrzebuje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czegoś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potrafi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nam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powiedzieć,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 przestymulowane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nadmiarem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bodźców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otoczenia,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źle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czuje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fizycznie,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czegoś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boi, 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trudności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przystosowaniem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zmian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prostu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źle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sypia.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Prawidłowa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identyfikacja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przyczyny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trudnych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zachowań,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pozwala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wyeliminować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otoczenia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czynniki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drażniące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ułatwia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zapewnienie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odpowiednich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warunków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zabawy,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nauki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3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odpoczynku.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-114" dirty="0"/>
              <a:t>27</a:t>
            </a:fld>
            <a:endParaRPr spc="-114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5796" y="1914143"/>
            <a:ext cx="3086100" cy="3678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3782" y="1845310"/>
            <a:ext cx="3668395" cy="393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pojawi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lęk?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Lęk 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potrzebną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emocją.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naturalna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reakcja organizmu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niebezpieczne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zagrażające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nam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sytuacje.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Choć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osób  dorosłych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dziecięce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lęki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często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wydają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irracjonalne,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należy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ich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bagatelizować.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Szczególnie,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gdy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tyle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silny,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utrudnia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codziennie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funkcjonowanie.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 sytuacji warto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wiedzieć,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możemy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zrobić,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wspierać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swoje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radzeniu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lękiem.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Lęk</a:t>
            </a:r>
            <a:r>
              <a:rPr sz="1400" b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dziecka</a:t>
            </a:r>
            <a:r>
              <a:rPr sz="1400" b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nigdy</a:t>
            </a:r>
            <a:r>
              <a:rPr sz="1400" b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400" b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pojawia</a:t>
            </a:r>
            <a:r>
              <a:rPr sz="1400" b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400" b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494948"/>
                </a:solidFill>
                <a:latin typeface="Trebuchet MS"/>
                <a:cs typeface="Trebuchet MS"/>
              </a:rPr>
              <a:t>bez</a:t>
            </a:r>
            <a:r>
              <a:rPr sz="1400" b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powodu, 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dlatego,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aby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efektywnie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sobie 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nim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radzić, 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należy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znaleźć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jego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przyczynę.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Tylko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wtedy  będziemy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mogli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dostosować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podejmowane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strategie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aktualnych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potrzeb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8426" y="6445817"/>
            <a:ext cx="294005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859661"/>
            <a:ext cx="6874509" cy="34118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zrobić,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pojawi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lęk?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Rodzaje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dziecięcych</a:t>
            </a:r>
            <a:r>
              <a:rPr sz="1400" b="1" spc="-3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lęków: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obawa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strach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rozdzieleniem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rodzicami/opiekunami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nadmierne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zamartwianie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bez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konkretnej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przyczyny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konkretnym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obiektem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sytuacją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</a:t>
            </a:r>
            <a:r>
              <a:rPr sz="1400" spc="-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następstwie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przerażającego</a:t>
            </a:r>
            <a:r>
              <a:rPr sz="1400" spc="-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wydarzenia,</a:t>
            </a:r>
            <a:r>
              <a:rPr sz="1400" spc="-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który</a:t>
            </a:r>
            <a:r>
              <a:rPr sz="1400" spc="-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powraca</a:t>
            </a:r>
            <a:r>
              <a:rPr sz="1400" spc="-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pod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postacią</a:t>
            </a:r>
            <a:r>
              <a:rPr sz="1400" spc="-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myśli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wspomnień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nim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związanych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kontaktami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obcymi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osobami</a:t>
            </a:r>
            <a:endParaRPr sz="14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lęk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wywoływany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przez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natrętne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myśli,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czasem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związany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poczuciem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przymusu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wykonywania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określonych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czynności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(tzw.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rytuałów)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8426" y="6445817"/>
            <a:ext cx="294005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3782" y="2041398"/>
            <a:ext cx="6739255" cy="284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Potencjalne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problemy,</a:t>
            </a:r>
            <a:r>
              <a:rPr sz="1600" b="1" spc="-13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które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mogą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wystąpić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podczas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powrotu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szkoły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9685" marR="5080" algn="just">
              <a:lnSpc>
                <a:spcPct val="100000"/>
              </a:lnSpc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Długa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nieobecność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szkole,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spowodowana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wieloma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różnymi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powodami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chorobą,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wyjazdem,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często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staje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wydarzeniem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stresującym,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zarówno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rodziców.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dobie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pandemii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wszyscy,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zarówno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uczniowie,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nauczyciele,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rodzice,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byli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niejako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zmuszeni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odnalezienia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nowej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rzeczywistości.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Rzeczywistości,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której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dominował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online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nikt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mógł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spotykać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osobiście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szkole. Była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dla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wszystkich nowość,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wymagała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pewnej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elastyczności,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móc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niej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przystosować.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nadszedł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czas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powrót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rzeczywistości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funkcjonowania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sprzed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czasów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pandemii.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Wynika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tego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wiele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radości,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ale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obaw.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Mogą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one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dotyczyć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niepewności,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jaki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sposób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dzieci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autyzmu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zareagują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powrót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samym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ponowne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zmiany.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pytanie,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zadaje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wielu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rodziców.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7947" y="5181600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27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3280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5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70" dirty="0"/>
              <a:t> </a:t>
            </a:r>
            <a:r>
              <a:rPr spc="120" dirty="0"/>
              <a:t>wystąpić</a:t>
            </a:r>
            <a:r>
              <a:rPr spc="-65" dirty="0"/>
              <a:t> </a:t>
            </a:r>
            <a:r>
              <a:rPr spc="125" dirty="0"/>
              <a:t>podczas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powrotu do</a:t>
            </a:r>
            <a:r>
              <a:rPr spc="-290" dirty="0"/>
              <a:t> </a:t>
            </a:r>
            <a:r>
              <a:rPr spc="105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5796" y="1911095"/>
            <a:ext cx="3086100" cy="3686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3782" y="2629280"/>
            <a:ext cx="3669029" cy="220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zrobić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4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pojawi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lęk?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Przyczyny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lęku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każdego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być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inne,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natomiast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istnieją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jednak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pewne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wspólne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symptomy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najczęściej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występujące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dzieci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zmagających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lękiem.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wysyłają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rodzicowi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sygnały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świadczące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odczuwaniu  lęku,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prezentując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określone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zachowania.  Niezwykle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istotne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rodzic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potrafił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te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sygnały</a:t>
            </a:r>
            <a:r>
              <a:rPr sz="1400" spc="-2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rozpoznać.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1013" y="1862708"/>
            <a:ext cx="6738620" cy="381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494948"/>
                </a:solidFill>
                <a:latin typeface="Trebuchet MS"/>
                <a:cs typeface="Trebuchet MS"/>
              </a:rPr>
              <a:t>Niepokojące </a:t>
            </a:r>
            <a:r>
              <a:rPr sz="1600" b="1" spc="-20" dirty="0">
                <a:solidFill>
                  <a:srgbClr val="494948"/>
                </a:solidFill>
                <a:latin typeface="Trebuchet MS"/>
                <a:cs typeface="Trebuchet MS"/>
              </a:rPr>
              <a:t>sygnały, </a:t>
            </a:r>
            <a:r>
              <a:rPr sz="1600" b="1" spc="-40" dirty="0">
                <a:solidFill>
                  <a:srgbClr val="494948"/>
                </a:solidFill>
                <a:latin typeface="Trebuchet MS"/>
                <a:cs typeface="Trebuchet MS"/>
              </a:rPr>
              <a:t>które </a:t>
            </a:r>
            <a:r>
              <a:rPr sz="1600" b="1" spc="5" dirty="0">
                <a:solidFill>
                  <a:srgbClr val="494948"/>
                </a:solidFill>
                <a:latin typeface="Trebuchet MS"/>
                <a:cs typeface="Trebuchet MS"/>
              </a:rPr>
              <a:t>mogą </a:t>
            </a:r>
            <a:r>
              <a:rPr sz="1600" b="1" spc="-55" dirty="0">
                <a:solidFill>
                  <a:srgbClr val="494948"/>
                </a:solidFill>
                <a:latin typeface="Trebuchet MS"/>
                <a:cs typeface="Trebuchet MS"/>
              </a:rPr>
              <a:t>mieć związek </a:t>
            </a:r>
            <a:r>
              <a:rPr sz="1600" b="1" spc="-114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600" b="1" spc="-35" dirty="0">
                <a:solidFill>
                  <a:srgbClr val="494948"/>
                </a:solidFill>
                <a:latin typeface="Trebuchet MS"/>
                <a:cs typeface="Trebuchet MS"/>
              </a:rPr>
              <a:t>odczuwanym </a:t>
            </a:r>
            <a:r>
              <a:rPr sz="1600" b="1" spc="-80" dirty="0">
                <a:solidFill>
                  <a:srgbClr val="494948"/>
                </a:solidFill>
                <a:latin typeface="Trebuchet MS"/>
                <a:cs typeface="Trebuchet MS"/>
              </a:rPr>
              <a:t>przez  </a:t>
            </a:r>
            <a:r>
              <a:rPr sz="1600" b="1" spc="-50" dirty="0">
                <a:solidFill>
                  <a:srgbClr val="494948"/>
                </a:solidFill>
                <a:latin typeface="Trebuchet MS"/>
                <a:cs typeface="Trebuchet MS"/>
              </a:rPr>
              <a:t>dziecko</a:t>
            </a:r>
            <a:r>
              <a:rPr sz="16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600" b="1" spc="-55" dirty="0">
                <a:solidFill>
                  <a:srgbClr val="494948"/>
                </a:solidFill>
                <a:latin typeface="Trebuchet MS"/>
                <a:cs typeface="Trebuchet MS"/>
              </a:rPr>
              <a:t>lękiem: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kłopoty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zasypianiem,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bezsenność,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nocne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koszmary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moczenie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nocne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mieć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podłoże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somatyczne,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ale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niekiedy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bywa</a:t>
            </a:r>
            <a:r>
              <a:rPr sz="1400" spc="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związane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lękiem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zmiana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rozdrażnienie, płacz,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wybuchy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złości,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wycofanie,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zamartwianie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samookaleczanie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symptomy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somatyczne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ból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brzucha, 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ból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głowy,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mięśniowe,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nadmierna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potliwość,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uczucie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dławienia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bądź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duszenia,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nudności,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przyspieszone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bicie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serca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odmowa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pójścia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przedszkola,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szkoły,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zajęcia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dodatkowe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odmowa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jedzenia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odmowa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zaśnięcia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bez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obecności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rodzica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pobliżu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7686" y="1520331"/>
            <a:ext cx="6875780" cy="45808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1" spc="-40" dirty="0">
                <a:latin typeface="Trebuchet MS"/>
                <a:cs typeface="Trebuchet MS"/>
              </a:rPr>
              <a:t>Co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może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zrobić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rodzic,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gdy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pojawi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lęk?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299085" marR="5080" indent="-287020" algn="just">
              <a:lnSpc>
                <a:spcPct val="100000"/>
              </a:lnSpc>
              <a:buClr>
                <a:srgbClr val="DA1C4A"/>
              </a:buClr>
              <a:buSzPct val="148148"/>
              <a:buFont typeface="Arial"/>
              <a:buChar char="•"/>
              <a:tabLst>
                <a:tab pos="299720" algn="l"/>
              </a:tabLst>
            </a:pP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przygotować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nieuniknione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sytuacje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lękotwórcze,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oswajać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je z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sytuacją 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wywołującą</a:t>
            </a:r>
            <a:r>
              <a:rPr sz="1350" spc="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lęk 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- 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lęk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wywołuje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często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nieznane,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niebezpieczeństwo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ulega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wyolbrzymieniu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pod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wpływem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lęku</a:t>
            </a:r>
            <a:endParaRPr sz="1350">
              <a:latin typeface="Verdana"/>
              <a:cs typeface="Verdan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720" algn="l"/>
              </a:tabLst>
            </a:pP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panować nad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swoimi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lękami,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starać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kontrolować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własne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reakcje 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–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niejednokrotnie </a:t>
            </a:r>
            <a:r>
              <a:rPr sz="1350" spc="-75" dirty="0">
                <a:solidFill>
                  <a:srgbClr val="494948"/>
                </a:solidFill>
                <a:latin typeface="Verdana"/>
                <a:cs typeface="Verdana"/>
              </a:rPr>
              <a:t>boi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czegoś,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bo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zobaczyło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nasz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lęk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kontakcie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daną osobą,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sytuacją  czy</a:t>
            </a:r>
            <a:r>
              <a:rPr sz="135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przedmiotem</a:t>
            </a:r>
            <a:endParaRPr sz="1350">
              <a:latin typeface="Verdana"/>
              <a:cs typeface="Verdan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720" algn="l"/>
              </a:tabLst>
            </a:pP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wspierać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sytuacjach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trudnych poprzez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wspólne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wypracowanie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strategii</a:t>
            </a:r>
            <a:r>
              <a:rPr sz="1350" spc="-3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radzenia 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sobie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sytuacjach</a:t>
            </a:r>
            <a:r>
              <a:rPr sz="1350" spc="-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lękotwórczych</a:t>
            </a: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wyśmiewać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lęków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dziecka,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zawstydzać,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starać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zapewnić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dziecku</a:t>
            </a:r>
            <a:r>
              <a:rPr sz="1350" spc="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poczucie</a:t>
            </a:r>
            <a:endParaRPr sz="135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bezpieczeństwa</a:t>
            </a: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cierpliwie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wysłuchać</a:t>
            </a:r>
            <a:r>
              <a:rPr sz="135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35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starać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je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zrozumieć</a:t>
            </a: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skorzystać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fachowej</a:t>
            </a:r>
            <a:r>
              <a:rPr sz="1350" spc="-3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pomocy</a:t>
            </a: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nauczyć</a:t>
            </a:r>
            <a:r>
              <a:rPr sz="135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komunikować</a:t>
            </a:r>
            <a:r>
              <a:rPr sz="135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swoje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potrzeby</a:t>
            </a:r>
            <a:endParaRPr sz="13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4814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pomóc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dziecku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znaleźć</a:t>
            </a:r>
            <a:r>
              <a:rPr sz="135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sposób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radzenia</a:t>
            </a:r>
            <a:r>
              <a:rPr sz="135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lękiem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2011425"/>
            <a:ext cx="7310120" cy="352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23340" algn="l"/>
                <a:tab pos="2273300" algn="l"/>
                <a:tab pos="3627754" algn="l"/>
                <a:tab pos="4158615" algn="l"/>
                <a:tab pos="4970780" algn="l"/>
                <a:tab pos="5953760" algn="l"/>
                <a:tab pos="6537959" algn="l"/>
              </a:tabLst>
            </a:pPr>
            <a:r>
              <a:rPr sz="1600" b="1" spc="-50" dirty="0">
                <a:latin typeface="Trebuchet MS"/>
                <a:cs typeface="Trebuchet MS"/>
              </a:rPr>
              <a:t>Prz</a:t>
            </a:r>
            <a:r>
              <a:rPr sz="1600" b="1" spc="-5" dirty="0">
                <a:latin typeface="Trebuchet MS"/>
                <a:cs typeface="Trebuchet MS"/>
              </a:rPr>
              <a:t>yk</a:t>
            </a:r>
            <a:r>
              <a:rPr sz="1600" b="1" spc="-15" dirty="0">
                <a:latin typeface="Trebuchet MS"/>
                <a:cs typeface="Trebuchet MS"/>
              </a:rPr>
              <a:t>ł</a:t>
            </a:r>
            <a:r>
              <a:rPr sz="1600" b="1" spc="-35" dirty="0">
                <a:latin typeface="Trebuchet MS"/>
                <a:cs typeface="Trebuchet MS"/>
              </a:rPr>
              <a:t>adowe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s</a:t>
            </a:r>
            <a:r>
              <a:rPr sz="1600" b="1" spc="5" dirty="0">
                <a:latin typeface="Trebuchet MS"/>
                <a:cs typeface="Trebuchet MS"/>
              </a:rPr>
              <a:t>t</a:t>
            </a:r>
            <a:r>
              <a:rPr sz="1600" b="1" spc="-30" dirty="0">
                <a:latin typeface="Trebuchet MS"/>
                <a:cs typeface="Trebuchet MS"/>
              </a:rPr>
              <a:t>rategi</a:t>
            </a:r>
            <a:r>
              <a:rPr sz="1600" b="1" spc="-95" dirty="0">
                <a:latin typeface="Trebuchet MS"/>
                <a:cs typeface="Trebuchet MS"/>
              </a:rPr>
              <a:t>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0" dirty="0">
                <a:latin typeface="Trebuchet MS"/>
                <a:cs typeface="Trebuchet MS"/>
              </a:rPr>
              <a:t>pokon</a:t>
            </a:r>
            <a:r>
              <a:rPr sz="1600" b="1" spc="-35" dirty="0">
                <a:latin typeface="Trebuchet MS"/>
                <a:cs typeface="Trebuchet MS"/>
              </a:rPr>
              <a:t>y</a:t>
            </a:r>
            <a:r>
              <a:rPr sz="1600" b="1" spc="-25" dirty="0">
                <a:latin typeface="Trebuchet MS"/>
                <a:cs typeface="Trebuchet MS"/>
              </a:rPr>
              <a:t>wania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40" dirty="0">
                <a:latin typeface="Trebuchet MS"/>
                <a:cs typeface="Trebuchet MS"/>
              </a:rPr>
              <a:t>lęku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5" dirty="0">
                <a:latin typeface="Trebuchet MS"/>
                <a:cs typeface="Trebuchet MS"/>
              </a:rPr>
              <a:t>(mo</a:t>
            </a:r>
            <a:r>
              <a:rPr sz="1600" b="1" spc="-55" dirty="0">
                <a:latin typeface="Trebuchet MS"/>
                <a:cs typeface="Trebuchet MS"/>
              </a:rPr>
              <a:t>żna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" dirty="0">
                <a:latin typeface="Trebuchet MS"/>
                <a:cs typeface="Trebuchet MS"/>
              </a:rPr>
              <a:t>stos</a:t>
            </a:r>
            <a:r>
              <a:rPr sz="1600" b="1" spc="-30" dirty="0">
                <a:latin typeface="Trebuchet MS"/>
                <a:cs typeface="Trebuchet MS"/>
              </a:rPr>
              <a:t>ować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0" dirty="0">
                <a:latin typeface="Trebuchet MS"/>
                <a:cs typeface="Trebuchet MS"/>
              </a:rPr>
              <a:t>ki</a:t>
            </a:r>
            <a:r>
              <a:rPr sz="1600" b="1" spc="-10" dirty="0">
                <a:latin typeface="Trebuchet MS"/>
                <a:cs typeface="Trebuchet MS"/>
              </a:rPr>
              <a:t>lka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5" dirty="0">
                <a:latin typeface="Trebuchet MS"/>
                <a:cs typeface="Trebuchet MS"/>
              </a:rPr>
              <a:t>strateg</a:t>
            </a:r>
            <a:r>
              <a:rPr sz="1600" b="1" spc="-20" dirty="0">
                <a:latin typeface="Trebuchet MS"/>
                <a:cs typeface="Trebuchet MS"/>
              </a:rPr>
              <a:t>i</a:t>
            </a:r>
            <a:r>
              <a:rPr sz="1600" b="1" spc="-40" dirty="0">
                <a:latin typeface="Trebuchet MS"/>
                <a:cs typeface="Trebuchet MS"/>
              </a:rPr>
              <a:t>i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Trebuchet MS"/>
                <a:cs typeface="Trebuchet MS"/>
              </a:rPr>
              <a:t>na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5" dirty="0">
                <a:latin typeface="Trebuchet MS"/>
                <a:cs typeface="Trebuchet MS"/>
              </a:rPr>
              <a:t>raz):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2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radzenie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lękiem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zabawę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bajkoterapia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(metoda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opisana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dalszej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części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tekstu; 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załączniku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bajka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terapeutyczna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dotycząca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powrotu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szkoły)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poszukiwanie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wsparcia</a:t>
            </a:r>
            <a:r>
              <a:rPr sz="1400" spc="-3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społecznego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działania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ukierunkowane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wzbudzanie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przyjemnego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afektu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lista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przyjemności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rozładowywanie</a:t>
            </a:r>
            <a:r>
              <a:rPr sz="1400" spc="-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napięcia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emocjonalnego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relaksację</a:t>
            </a:r>
            <a:r>
              <a:rPr sz="1400" spc="-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(metoda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opisana</a:t>
            </a:r>
            <a:r>
              <a:rPr sz="1400" spc="-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dalszej</a:t>
            </a:r>
            <a:r>
              <a:rPr sz="1400" spc="-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części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tekstu)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regulacja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emocji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odbywająca</a:t>
            </a:r>
            <a:r>
              <a:rPr sz="1400" spc="-2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poziomie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myślenia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nauka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rozpoznawania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własnych</a:t>
            </a:r>
            <a:r>
              <a:rPr sz="1400" spc="-2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stanów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emocjonalnych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5" dirty="0"/>
              <a:t> </a:t>
            </a:r>
            <a:r>
              <a:rPr spc="145" dirty="0"/>
              <a:t>codziennego</a:t>
            </a:r>
            <a:r>
              <a:rPr spc="-80" dirty="0"/>
              <a:t> </a:t>
            </a:r>
            <a:r>
              <a:rPr spc="130" dirty="0"/>
              <a:t>chodzenia 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80" dirty="0"/>
              <a:t>szkoły?</a:t>
            </a:r>
            <a:r>
              <a:rPr spc="-70" dirty="0"/>
              <a:t> </a:t>
            </a:r>
            <a:r>
              <a:rPr spc="5" dirty="0"/>
              <a:t>Zadbaj</a:t>
            </a:r>
            <a:r>
              <a:rPr spc="-50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1852" y="2171700"/>
            <a:ext cx="3142488" cy="368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422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Radzenie</a:t>
            </a:r>
            <a:r>
              <a:rPr sz="1600" b="1" spc="-18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sobie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114" dirty="0">
                <a:latin typeface="Trebuchet MS"/>
                <a:cs typeface="Trebuchet MS"/>
              </a:rPr>
              <a:t>z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lękiem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zabawą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Dzięki zabawie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zdobywa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wiedzę 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otaczającym go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świecie. Poprzez  obserwowanie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przyswaja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pewne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zasady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funkcjonowania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społeczeństwie.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Zabawa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pozwala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zdystansowanie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od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określonej 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sytuacji.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Odgrywając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doświadczenia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bohatera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zabawy,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uczy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regulować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własne 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stany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emocjonalne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rozumieć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uczucia</a:t>
            </a:r>
            <a:r>
              <a:rPr sz="135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innych.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więc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wykorzystać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zabawę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 walki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dziecięcym</a:t>
            </a:r>
            <a:r>
              <a:rPr sz="1350" spc="-3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lękiem.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Wybierz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jedną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zabawek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nadaj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jej 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rys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osobowościowy.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Niech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wybrana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zabawka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“przeżywa”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te </a:t>
            </a:r>
            <a:r>
              <a:rPr sz="1350" spc="-155" dirty="0">
                <a:solidFill>
                  <a:srgbClr val="494948"/>
                </a:solidFill>
                <a:latin typeface="Verdana"/>
                <a:cs typeface="Verdana"/>
              </a:rPr>
              <a:t>same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trudności,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Twoje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dziecko.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Podczas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zabawy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odgrywaj sytuacje,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które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niepokoją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pomocą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wybranej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wcześniej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zabawki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tłumacz </a:t>
            </a:r>
            <a:r>
              <a:rPr sz="1350" spc="-155" dirty="0">
                <a:solidFill>
                  <a:srgbClr val="494948"/>
                </a:solidFill>
                <a:latin typeface="Verdana"/>
                <a:cs typeface="Verdana"/>
              </a:rPr>
              <a:t>mu  </a:t>
            </a:r>
            <a:r>
              <a:rPr sz="13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pokazuj,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jak</a:t>
            </a:r>
            <a:r>
              <a:rPr sz="135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może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nimi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radzić.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1852" y="2162555"/>
            <a:ext cx="3142488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3930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rebuchet MS"/>
                <a:cs typeface="Trebuchet MS"/>
              </a:rPr>
              <a:t>Poszukiwanie wsparcia</a:t>
            </a:r>
            <a:r>
              <a:rPr sz="1600" b="1" spc="-32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społecznego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upewnić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posiada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wiedzę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tym,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skąd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kogo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otrzymać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pomoc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 trudnej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nauczyć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je,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jaki sposób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zakomunikować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innym,  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potrzebuje</a:t>
            </a:r>
            <a:r>
              <a:rPr sz="1400" spc="-3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pomocy.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zdarzyć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wzbudzającej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niepokój dziecku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 poinformować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innych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tym,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potrzebuje wsparcia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pomocą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słów,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dlatego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też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ustalić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wcześniej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dzieckiem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jakiś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znak/gest,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który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będzie 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dla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innych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jasną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informacją, </a:t>
            </a:r>
            <a:r>
              <a:rPr sz="1400" b="1" spc="-90" dirty="0">
                <a:solidFill>
                  <a:srgbClr val="494948"/>
                </a:solidFill>
                <a:latin typeface="Trebuchet MS"/>
                <a:cs typeface="Trebuchet MS"/>
              </a:rPr>
              <a:t>że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danym 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momencie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potrzebuje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ono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pomocy.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Zadbajcie też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osoba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udzielająca  wsparcia</a:t>
            </a:r>
            <a:r>
              <a:rPr sz="1400" spc="-2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wiedziała,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jaki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sposób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zrobić.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0394" y="2162555"/>
            <a:ext cx="3133089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269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rebuchet MS"/>
                <a:cs typeface="Trebuchet MS"/>
              </a:rPr>
              <a:t>Działania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ukierunkowane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Trebuchet MS"/>
                <a:cs typeface="Trebuchet MS"/>
              </a:rPr>
              <a:t>na</a:t>
            </a:r>
            <a:r>
              <a:rPr sz="1600" b="1" spc="-17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wzbudzanie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przyjemnego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afektu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-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Trebuchet MS"/>
                <a:cs typeface="Trebuchet MS"/>
              </a:rPr>
              <a:t>lista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przyjemności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Uczucie niepokoju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zmniejszyć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kontakt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uspokajającymi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przedmiotami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bądź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aktywnościami.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Stwórz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razem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dzieckiem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listę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zabaw/aktywności,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sprawiają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mu</a:t>
            </a:r>
            <a:r>
              <a:rPr sz="1400" spc="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przyjemność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bądź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je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wyciszają.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wzbudzającej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ogromny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lęk,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zaproponować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zaangażowanie</a:t>
            </a:r>
            <a:r>
              <a:rPr sz="1400" spc="-2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aktywność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listy.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4420" y="2162555"/>
            <a:ext cx="3157727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1846833"/>
            <a:ext cx="3352800" cy="4265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Regulacja </a:t>
            </a:r>
            <a:r>
              <a:rPr sz="1600" b="1" spc="-65" dirty="0">
                <a:latin typeface="Trebuchet MS"/>
                <a:cs typeface="Trebuchet MS"/>
              </a:rPr>
              <a:t>emocji </a:t>
            </a:r>
            <a:r>
              <a:rPr sz="1600" b="1" spc="-35" dirty="0">
                <a:latin typeface="Trebuchet MS"/>
                <a:cs typeface="Trebuchet MS"/>
              </a:rPr>
              <a:t>odbywająca</a:t>
            </a:r>
            <a:r>
              <a:rPr sz="1600" b="1" spc="-35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się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25" dirty="0">
                <a:latin typeface="Trebuchet MS"/>
                <a:cs typeface="Trebuchet MS"/>
              </a:rPr>
              <a:t>na </a:t>
            </a:r>
            <a:r>
              <a:rPr sz="1600" b="1" spc="-45" dirty="0">
                <a:latin typeface="Trebuchet MS"/>
                <a:cs typeface="Trebuchet MS"/>
              </a:rPr>
              <a:t>poziomie</a:t>
            </a:r>
            <a:r>
              <a:rPr sz="1600" b="1" spc="-30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myślenia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27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przypadku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starszych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można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spróbować zmienić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sposób </a:t>
            </a:r>
            <a:r>
              <a:rPr sz="1350" spc="-80" dirty="0">
                <a:solidFill>
                  <a:srgbClr val="494948"/>
                </a:solidFill>
                <a:latin typeface="Verdana"/>
                <a:cs typeface="Verdana"/>
              </a:rPr>
              <a:t>ich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interpretacji 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danej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sytuacji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tak,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stała się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nich</a:t>
            </a:r>
            <a:r>
              <a:rPr sz="1350" spc="-2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mniej  zagrażająca/obciążająca,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350" spc="-150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idzie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bardziej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akceptowalna.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Spróbuj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wspólnie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dzieckiem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b="1" spc="-30" dirty="0">
                <a:solidFill>
                  <a:srgbClr val="494948"/>
                </a:solidFill>
                <a:latin typeface="Trebuchet MS"/>
                <a:cs typeface="Trebuchet MS"/>
              </a:rPr>
              <a:t>poszukać</a:t>
            </a:r>
            <a:r>
              <a:rPr sz="1350" b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494948"/>
                </a:solidFill>
                <a:latin typeface="Trebuchet MS"/>
                <a:cs typeface="Trebuchet MS"/>
              </a:rPr>
              <a:t>korzyści</a:t>
            </a:r>
            <a:r>
              <a:rPr sz="1350" b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35" dirty="0">
                <a:solidFill>
                  <a:srgbClr val="494948"/>
                </a:solidFill>
                <a:latin typeface="Trebuchet MS"/>
                <a:cs typeface="Trebuchet MS"/>
              </a:rPr>
              <a:t>wynikających  </a:t>
            </a:r>
            <a:r>
              <a:rPr sz="1350" b="1" spc="-90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350" b="1" spc="-50" dirty="0">
                <a:solidFill>
                  <a:srgbClr val="494948"/>
                </a:solidFill>
                <a:latin typeface="Trebuchet MS"/>
                <a:cs typeface="Trebuchet MS"/>
              </a:rPr>
              <a:t>nowej sytuacji</a:t>
            </a:r>
            <a:r>
              <a:rPr sz="1350" spc="-50" dirty="0">
                <a:solidFill>
                  <a:srgbClr val="494948"/>
                </a:solidFill>
                <a:latin typeface="Verdana"/>
                <a:cs typeface="Verdana"/>
              </a:rPr>
              <a:t>.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Zaakcentuj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te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elementy,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atrakcyjne.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Dowiedz się,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jakich</a:t>
            </a:r>
            <a:r>
              <a:rPr sz="135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sytuacji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obawia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Twoje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dziecko.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Zastanówcie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się,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jakie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kroki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podjąć,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aby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obniżyć prawdopodobieństwo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wystąpienia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lękotwórczej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sytuacji, np.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75" dirty="0">
                <a:solidFill>
                  <a:srgbClr val="494948"/>
                </a:solidFill>
                <a:latin typeface="Verdana"/>
                <a:cs typeface="Verdana"/>
              </a:rPr>
              <a:t>boi</a:t>
            </a:r>
            <a:r>
              <a:rPr sz="135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się,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350" spc="2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będzie pamiętało,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której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sali 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odbywają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dane lekcje,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możecie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stworzyć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rozpiskę,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którą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nosić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kieszeni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sięgać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niej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takiej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sytuacji.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2228" y="2162555"/>
            <a:ext cx="3169920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223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51484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rebuchet MS"/>
                <a:cs typeface="Trebuchet MS"/>
              </a:rPr>
              <a:t>Nauka </a:t>
            </a:r>
            <a:r>
              <a:rPr sz="1600" b="1" spc="-40" dirty="0">
                <a:latin typeface="Trebuchet MS"/>
                <a:cs typeface="Trebuchet MS"/>
              </a:rPr>
              <a:t>rozpoznawania</a:t>
            </a:r>
            <a:r>
              <a:rPr sz="1600" b="1" spc="-315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własnych  </a:t>
            </a:r>
            <a:r>
              <a:rPr sz="1600" b="1" spc="-15" dirty="0">
                <a:latin typeface="Trebuchet MS"/>
                <a:cs typeface="Trebuchet MS"/>
              </a:rPr>
              <a:t>stanów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emocjonalnych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Wytłumacz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dziecku,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zmiany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zachodzą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organizmie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człowieka,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kiedy odczuwa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lęk.  Opowiedz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tym,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emocje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odczuwać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trudnych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sytuacjach,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objawach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lęku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pochodzących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ciała 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(m.in.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przyspieszone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bicie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serca,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duszności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itp.).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55" dirty="0"/>
              <a:t> </a:t>
            </a:r>
            <a:r>
              <a:rPr spc="160" dirty="0"/>
              <a:t>o</a:t>
            </a:r>
            <a:r>
              <a:rPr spc="-80" dirty="0"/>
              <a:t> </a:t>
            </a:r>
            <a:r>
              <a:rPr spc="145" dirty="0"/>
              <a:t>emocje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7984" cy="3503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Zadbaj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70" dirty="0">
                <a:latin typeface="Trebuchet MS"/>
                <a:cs typeface="Trebuchet MS"/>
              </a:rPr>
              <a:t>relacje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114" dirty="0">
                <a:latin typeface="Trebuchet MS"/>
                <a:cs typeface="Trebuchet MS"/>
              </a:rPr>
              <a:t>z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rówieśnikami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długiej nieobecności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możliwe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osłabienie więzi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między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nim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rówieśnikami.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Jedną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charakterystycznych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cech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osób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autyzmu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trudność 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nawiązywaniu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podtrzymywaniu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relacji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społecznych</a:t>
            </a:r>
            <a:r>
              <a:rPr sz="1400" spc="-45" dirty="0">
                <a:solidFill>
                  <a:srgbClr val="494948"/>
                </a:solidFill>
                <a:latin typeface="Verdana"/>
                <a:cs typeface="Verdana"/>
              </a:rPr>
              <a:t>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dlatego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wysoce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prawdopodobne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miało trudności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ponowną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adaptacją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grupie  rówieśniczej. 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Ważnym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czynnikiem jest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obserwowanie zachowania dziecka,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wiedzieć,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zaszły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jakieś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zmiany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zachowaniu,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świadczyć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problemach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grupie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rówieśniczej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stały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kontakt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nauczycielem.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Bardzo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ważne </a:t>
            </a:r>
            <a:r>
              <a:rPr sz="1400" b="1" spc="-65" dirty="0">
                <a:solidFill>
                  <a:srgbClr val="494948"/>
                </a:solidFill>
                <a:latin typeface="Trebuchet MS"/>
                <a:cs typeface="Trebuchet MS"/>
              </a:rPr>
              <a:t>jest, </a:t>
            </a:r>
            <a:r>
              <a:rPr sz="1400" b="1" spc="-5" dirty="0">
                <a:solidFill>
                  <a:srgbClr val="494948"/>
                </a:solidFill>
                <a:latin typeface="Trebuchet MS"/>
                <a:cs typeface="Trebuchet MS"/>
              </a:rPr>
              <a:t>abyśmy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pomogli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dziecku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nowo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odnaleźć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kontaktach  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400" b="1" spc="229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innymi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dziećmi</a:t>
            </a:r>
            <a:r>
              <a:rPr sz="1400" spc="-60" dirty="0">
                <a:solidFill>
                  <a:srgbClr val="494948"/>
                </a:solidFill>
                <a:latin typeface="Verdana"/>
                <a:cs typeface="Verdana"/>
              </a:rPr>
              <a:t>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ponieważ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brak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naszej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pomocy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skutkować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negatywnymi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następstwami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takimi 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jak: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całkowite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zamknięcie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sobie,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izolowanie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grupy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rówieśniczej,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odrzucenie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rówieśników.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wszystko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przełożyć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pogorszenie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funkcjonowania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życiu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codziennym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proces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nauki,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poprzez wolniejsze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przyswajanie</a:t>
            </a:r>
            <a:r>
              <a:rPr sz="1400" spc="-2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wiedzy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pogorszenie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ocen.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7947" y="5827776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15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60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00" dirty="0"/>
              <a:t>relacje</a:t>
            </a:r>
            <a:r>
              <a:rPr spc="-85" dirty="0"/>
              <a:t> </a:t>
            </a:r>
            <a:r>
              <a:rPr spc="80" dirty="0"/>
              <a:t>z</a:t>
            </a:r>
            <a:r>
              <a:rPr spc="-80" dirty="0"/>
              <a:t> </a:t>
            </a:r>
            <a:r>
              <a:rPr spc="130" dirty="0"/>
              <a:t>rówieśnikami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2011425"/>
            <a:ext cx="7308215" cy="272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7140" algn="l"/>
                <a:tab pos="1450975" algn="l"/>
                <a:tab pos="2199640" algn="l"/>
                <a:tab pos="2849245" algn="l"/>
                <a:tab pos="3795395" algn="l"/>
                <a:tab pos="4665980" algn="l"/>
                <a:tab pos="5267960" algn="l"/>
                <a:tab pos="6481445" algn="l"/>
              </a:tabLst>
            </a:pPr>
            <a:r>
              <a:rPr sz="1600" b="1" spc="-20" dirty="0">
                <a:latin typeface="Trebuchet MS"/>
                <a:cs typeface="Trebuchet MS"/>
              </a:rPr>
              <a:t>N</a:t>
            </a:r>
            <a:r>
              <a:rPr sz="1600" b="1" spc="-65" dirty="0">
                <a:latin typeface="Trebuchet MS"/>
                <a:cs typeface="Trebuchet MS"/>
              </a:rPr>
              <a:t>ie</a:t>
            </a:r>
            <a:r>
              <a:rPr sz="1600" b="1" spc="-40" dirty="0">
                <a:latin typeface="Trebuchet MS"/>
                <a:cs typeface="Trebuchet MS"/>
              </a:rPr>
              <a:t>pewn</a:t>
            </a:r>
            <a:r>
              <a:rPr sz="1600" b="1" spc="-5" dirty="0">
                <a:latin typeface="Trebuchet MS"/>
                <a:cs typeface="Trebuchet MS"/>
              </a:rPr>
              <a:t>o</a:t>
            </a:r>
            <a:r>
              <a:rPr sz="1600" b="1" dirty="0">
                <a:latin typeface="Trebuchet MS"/>
                <a:cs typeface="Trebuchet MS"/>
              </a:rPr>
              <a:t>ś</a:t>
            </a:r>
            <a:r>
              <a:rPr sz="1600" b="1" spc="-75" dirty="0">
                <a:latin typeface="Trebuchet MS"/>
                <a:cs typeface="Trebuchet MS"/>
              </a:rPr>
              <a:t>ć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40" dirty="0">
                <a:latin typeface="Trebuchet MS"/>
                <a:cs typeface="Trebuchet MS"/>
              </a:rPr>
              <a:t>i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o</a:t>
            </a:r>
            <a:r>
              <a:rPr sz="1600" b="1" spc="-15" dirty="0">
                <a:latin typeface="Trebuchet MS"/>
                <a:cs typeface="Trebuchet MS"/>
              </a:rPr>
              <a:t>ba</a:t>
            </a:r>
            <a:r>
              <a:rPr sz="1600" b="1" spc="-30" dirty="0">
                <a:latin typeface="Trebuchet MS"/>
                <a:cs typeface="Trebuchet MS"/>
              </a:rPr>
              <a:t>w</a:t>
            </a:r>
            <a:r>
              <a:rPr sz="1600" b="1" spc="-25" dirty="0">
                <a:latin typeface="Trebuchet MS"/>
                <a:cs typeface="Trebuchet MS"/>
              </a:rPr>
              <a:t>y</a:t>
            </a:r>
            <a:r>
              <a:rPr sz="1600" b="1" dirty="0">
                <a:latin typeface="Trebuchet MS"/>
                <a:cs typeface="Trebuchet MS"/>
              </a:rPr>
              <a:t>	mogą	</a:t>
            </a:r>
            <a:r>
              <a:rPr sz="1600" b="1" spc="-15" dirty="0">
                <a:latin typeface="Trebuchet MS"/>
                <a:cs typeface="Trebuchet MS"/>
              </a:rPr>
              <a:t>w</a:t>
            </a:r>
            <a:r>
              <a:rPr sz="1600" b="1" spc="-20" dirty="0">
                <a:latin typeface="Trebuchet MS"/>
                <a:cs typeface="Trebuchet MS"/>
              </a:rPr>
              <a:t>y</a:t>
            </a:r>
            <a:r>
              <a:rPr sz="1600" b="1" spc="-10" dirty="0">
                <a:latin typeface="Trebuchet MS"/>
                <a:cs typeface="Trebuchet MS"/>
              </a:rPr>
              <a:t>woł</a:t>
            </a:r>
            <a:r>
              <a:rPr sz="1600" b="1" spc="-15" dirty="0">
                <a:latin typeface="Trebuchet MS"/>
                <a:cs typeface="Trebuchet MS"/>
              </a:rPr>
              <a:t>a</a:t>
            </a:r>
            <a:r>
              <a:rPr sz="1600" b="1" spc="-75" dirty="0">
                <a:latin typeface="Trebuchet MS"/>
                <a:cs typeface="Trebuchet MS"/>
              </a:rPr>
              <a:t>ć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5" dirty="0">
                <a:latin typeface="Trebuchet MS"/>
                <a:cs typeface="Trebuchet MS"/>
              </a:rPr>
              <a:t>również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65" dirty="0">
                <a:latin typeface="Trebuchet MS"/>
                <a:cs typeface="Trebuchet MS"/>
              </a:rPr>
              <a:t>inne,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0" dirty="0">
                <a:latin typeface="Trebuchet MS"/>
                <a:cs typeface="Trebuchet MS"/>
              </a:rPr>
              <a:t>potencja</a:t>
            </a:r>
            <a:r>
              <a:rPr sz="1600" b="1" spc="-25" dirty="0">
                <a:latin typeface="Trebuchet MS"/>
                <a:cs typeface="Trebuchet MS"/>
              </a:rPr>
              <a:t>l</a:t>
            </a:r>
            <a:r>
              <a:rPr sz="1600" b="1" spc="-65" dirty="0">
                <a:latin typeface="Trebuchet MS"/>
                <a:cs typeface="Trebuchet MS"/>
              </a:rPr>
              <a:t>ne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0" dirty="0">
                <a:latin typeface="Trebuchet MS"/>
                <a:cs typeface="Trebuchet MS"/>
              </a:rPr>
              <a:t>sy</a:t>
            </a:r>
            <a:r>
              <a:rPr sz="1600" b="1" spc="-5" dirty="0">
                <a:latin typeface="Trebuchet MS"/>
                <a:cs typeface="Trebuchet MS"/>
              </a:rPr>
              <a:t>t</a:t>
            </a:r>
            <a:r>
              <a:rPr sz="1600" b="1" spc="-40" dirty="0">
                <a:latin typeface="Trebuchet MS"/>
                <a:cs typeface="Trebuchet MS"/>
              </a:rPr>
              <a:t>u</a:t>
            </a:r>
            <a:r>
              <a:rPr sz="1600" b="1" spc="-90" dirty="0">
                <a:latin typeface="Trebuchet MS"/>
                <a:cs typeface="Trebuchet MS"/>
              </a:rPr>
              <a:t>acje,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40" dirty="0">
                <a:latin typeface="Trebuchet MS"/>
                <a:cs typeface="Trebuchet MS"/>
              </a:rPr>
              <a:t>które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mogą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mieć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70" dirty="0">
                <a:latin typeface="Trebuchet MS"/>
                <a:cs typeface="Trebuchet MS"/>
              </a:rPr>
              <a:t>miejsce:</a:t>
            </a:r>
            <a:endParaRPr sz="16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spcBef>
                <a:spcPts val="122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niechęć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wyjścia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domu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szkoły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pogorszenie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ocen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pogorszenie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koncentracji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uwagi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wyczuwalne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napięcie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zarówno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emocjonalne,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ciele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naszego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kłopoty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</a:t>
            </a:r>
            <a:r>
              <a:rPr sz="1400" spc="-3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snem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unikanie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rówieśników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7" name="object 7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3344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85" dirty="0"/>
              <a:t> </a:t>
            </a:r>
            <a:r>
              <a:rPr spc="105" dirty="0"/>
              <a:t>które</a:t>
            </a:r>
            <a:r>
              <a:rPr spc="-80" dirty="0"/>
              <a:t> </a:t>
            </a:r>
            <a:r>
              <a:rPr spc="140" dirty="0"/>
              <a:t>mogą</a:t>
            </a:r>
            <a:r>
              <a:rPr spc="-90" dirty="0"/>
              <a:t> </a:t>
            </a:r>
            <a:r>
              <a:rPr spc="120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965451"/>
            <a:ext cx="6737350" cy="287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Zadbaj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70" dirty="0">
                <a:latin typeface="Trebuchet MS"/>
                <a:cs typeface="Trebuchet MS"/>
              </a:rPr>
              <a:t>relacje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114" dirty="0">
                <a:latin typeface="Trebuchet MS"/>
                <a:cs typeface="Trebuchet MS"/>
              </a:rPr>
              <a:t>z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rówieśnikami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jest,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czuło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wsparcie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naszej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strony,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powinniśmy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budować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atmosferę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wzajemnego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szacunku,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akceptacji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zrozumienia 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obaw,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wątpliwości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związanych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ponownym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odnalezieniem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grupie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rówieśniczej.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jedną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przyczyn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pogorszenia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kontaktów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rówieśniczych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naszego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zaburzone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poczucie bezpieczeństwa</a:t>
            </a:r>
            <a:r>
              <a:rPr sz="1400" spc="-55" dirty="0">
                <a:solidFill>
                  <a:srgbClr val="494948"/>
                </a:solidFill>
                <a:latin typeface="Verdana"/>
                <a:cs typeface="Verdana"/>
              </a:rPr>
              <a:t>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dlatego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odbudowaniu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powinniśmy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głównej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mierze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skupić.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Dziecko,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czuje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bezpiecznie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łatwiej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nawiązuje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relacji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innymi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wchodzi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interakcje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rówieśnicze.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Powinniśmy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pozytywnie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wzmacniać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każdą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interakcję, jakie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nasze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dziecko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podejmuje  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400" b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innymi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dziećmi</a:t>
            </a:r>
            <a:r>
              <a:rPr sz="14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poprzez</a:t>
            </a:r>
            <a:r>
              <a:rPr sz="1400" b="1" spc="-15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uśmiech,</a:t>
            </a:r>
            <a:r>
              <a:rPr sz="1400" b="1" spc="-15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pochwałę</a:t>
            </a:r>
            <a:r>
              <a:rPr sz="1400" b="1" spc="-17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czy</a:t>
            </a:r>
            <a:r>
              <a:rPr sz="1400" b="1" spc="-15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miłe</a:t>
            </a:r>
            <a:r>
              <a:rPr sz="1400" b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słowo.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60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00" dirty="0"/>
              <a:t>relacje</a:t>
            </a:r>
            <a:r>
              <a:rPr spc="-85" dirty="0"/>
              <a:t> </a:t>
            </a:r>
            <a:r>
              <a:rPr spc="80" dirty="0"/>
              <a:t>z</a:t>
            </a:r>
            <a:r>
              <a:rPr spc="-80" dirty="0"/>
              <a:t> </a:t>
            </a:r>
            <a:r>
              <a:rPr spc="130" dirty="0"/>
              <a:t>rówieśnikami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39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796033"/>
            <a:ext cx="673862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Zadbaj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70" dirty="0">
                <a:latin typeface="Trebuchet MS"/>
                <a:cs typeface="Trebuchet MS"/>
              </a:rPr>
              <a:t>relacje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114" dirty="0">
                <a:latin typeface="Trebuchet MS"/>
                <a:cs typeface="Trebuchet MS"/>
              </a:rPr>
              <a:t>z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rówieśnikami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55" dirty="0">
                <a:solidFill>
                  <a:srgbClr val="494948"/>
                </a:solidFill>
                <a:latin typeface="Verdana"/>
                <a:cs typeface="Verdana"/>
              </a:rPr>
              <a:t>Naszym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celem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powinna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350" b="1" spc="-20" dirty="0">
                <a:solidFill>
                  <a:srgbClr val="494948"/>
                </a:solidFill>
                <a:latin typeface="Trebuchet MS"/>
                <a:cs typeface="Trebuchet MS"/>
              </a:rPr>
              <a:t>pomoc </a:t>
            </a:r>
            <a:r>
              <a:rPr sz="1350" b="1" spc="-45" dirty="0">
                <a:solidFill>
                  <a:srgbClr val="494948"/>
                </a:solidFill>
                <a:latin typeface="Trebuchet MS"/>
                <a:cs typeface="Trebuchet MS"/>
              </a:rPr>
              <a:t>dziecku </a:t>
            </a:r>
            <a:r>
              <a:rPr sz="1350" b="1" spc="-10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350" b="1" spc="-20" dirty="0">
                <a:solidFill>
                  <a:srgbClr val="494948"/>
                </a:solidFill>
                <a:latin typeface="Trebuchet MS"/>
                <a:cs typeface="Trebuchet MS"/>
              </a:rPr>
              <a:t>kształtowaniu </a:t>
            </a:r>
            <a:r>
              <a:rPr sz="1350" b="1" spc="-40" dirty="0">
                <a:solidFill>
                  <a:srgbClr val="494948"/>
                </a:solidFill>
                <a:latin typeface="Trebuchet MS"/>
                <a:cs typeface="Trebuchet MS"/>
              </a:rPr>
              <a:t>wzajemnego  </a:t>
            </a:r>
            <a:r>
              <a:rPr sz="1350" b="1" spc="-20" dirty="0">
                <a:solidFill>
                  <a:srgbClr val="494948"/>
                </a:solidFill>
                <a:latin typeface="Trebuchet MS"/>
                <a:cs typeface="Trebuchet MS"/>
              </a:rPr>
              <a:t>komunikowania</a:t>
            </a:r>
            <a:r>
              <a:rPr sz="1350" b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5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90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350" b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20" dirty="0">
                <a:solidFill>
                  <a:srgbClr val="494948"/>
                </a:solidFill>
                <a:latin typeface="Trebuchet MS"/>
                <a:cs typeface="Trebuchet MS"/>
              </a:rPr>
              <a:t>rówieśnikami</a:t>
            </a:r>
            <a:r>
              <a:rPr sz="135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poprzez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zachęcanie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rozmowy,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zadawanie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pytań</a:t>
            </a: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oraz 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zachęcania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zadawania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ich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przez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dziecko. Powinniśmy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dołożyć wszelkich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starań,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te 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rozmowy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przebiegały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miłej,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pozytywnej atmosferze. </a:t>
            </a:r>
            <a:r>
              <a:rPr sz="1350" spc="-145" dirty="0">
                <a:solidFill>
                  <a:srgbClr val="494948"/>
                </a:solidFill>
                <a:latin typeface="Verdana"/>
                <a:cs typeface="Verdana"/>
              </a:rPr>
              <a:t>Możemy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zaproponować,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nasze 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zaprosiło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swoją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koleżankę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80" dirty="0">
                <a:solidFill>
                  <a:srgbClr val="494948"/>
                </a:solidFill>
                <a:latin typeface="Verdana"/>
                <a:cs typeface="Verdana"/>
              </a:rPr>
              <a:t>lub</a:t>
            </a:r>
            <a:r>
              <a:rPr sz="135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kolegę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domu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zorganizować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im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wspólny</a:t>
            </a:r>
            <a:r>
              <a:rPr sz="135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czas,</a:t>
            </a:r>
            <a:r>
              <a:rPr sz="135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który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nich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atrakcyjny,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pomóc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im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ponownym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nawiązaniu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więzi. Pomocne</a:t>
            </a:r>
            <a:r>
              <a:rPr sz="1350" spc="-2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również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350" b="1" spc="-45" dirty="0">
                <a:solidFill>
                  <a:srgbClr val="494948"/>
                </a:solidFill>
                <a:latin typeface="Trebuchet MS"/>
                <a:cs typeface="Trebuchet MS"/>
              </a:rPr>
              <a:t>czytanie dziecku </a:t>
            </a:r>
            <a:r>
              <a:rPr sz="1350" b="1" spc="-30" dirty="0">
                <a:solidFill>
                  <a:srgbClr val="494948"/>
                </a:solidFill>
                <a:latin typeface="Trebuchet MS"/>
                <a:cs typeface="Trebuchet MS"/>
              </a:rPr>
              <a:t>opowiadań/bajek </a:t>
            </a:r>
            <a:r>
              <a:rPr sz="1350" b="1" spc="-45" dirty="0">
                <a:solidFill>
                  <a:srgbClr val="494948"/>
                </a:solidFill>
                <a:latin typeface="Trebuchet MS"/>
                <a:cs typeface="Trebuchet MS"/>
              </a:rPr>
              <a:t>terapeutycznych  </a:t>
            </a:r>
            <a:r>
              <a:rPr sz="1350" b="1" spc="-15" dirty="0">
                <a:solidFill>
                  <a:srgbClr val="494948"/>
                </a:solidFill>
                <a:latin typeface="Trebuchet MS"/>
                <a:cs typeface="Trebuchet MS"/>
              </a:rPr>
              <a:t>o budowaniu</a:t>
            </a:r>
            <a:r>
              <a:rPr sz="1350" b="1" spc="-3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55" dirty="0">
                <a:solidFill>
                  <a:srgbClr val="494948"/>
                </a:solidFill>
                <a:latin typeface="Trebuchet MS"/>
                <a:cs typeface="Trebuchet MS"/>
              </a:rPr>
              <a:t>relacji.</a:t>
            </a:r>
            <a:endParaRPr sz="13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Innym </a:t>
            </a:r>
            <a:r>
              <a:rPr sz="1350" spc="-150" dirty="0">
                <a:solidFill>
                  <a:srgbClr val="494948"/>
                </a:solidFill>
                <a:latin typeface="Verdana"/>
                <a:cs typeface="Verdana"/>
              </a:rPr>
              <a:t>ważnym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elementem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350" b="1" spc="-35" dirty="0">
                <a:solidFill>
                  <a:srgbClr val="494948"/>
                </a:solidFill>
                <a:latin typeface="Trebuchet MS"/>
                <a:cs typeface="Trebuchet MS"/>
              </a:rPr>
              <a:t>przypomnienie </a:t>
            </a:r>
            <a:r>
              <a:rPr sz="1350" b="1" spc="-25" dirty="0">
                <a:solidFill>
                  <a:srgbClr val="494948"/>
                </a:solidFill>
                <a:latin typeface="Trebuchet MS"/>
                <a:cs typeface="Trebuchet MS"/>
              </a:rPr>
              <a:t>zasad </a:t>
            </a:r>
            <a:r>
              <a:rPr sz="1350" b="1" spc="-40" dirty="0">
                <a:solidFill>
                  <a:srgbClr val="494948"/>
                </a:solidFill>
                <a:latin typeface="Trebuchet MS"/>
                <a:cs typeface="Trebuchet MS"/>
              </a:rPr>
              <a:t>oraz </a:t>
            </a:r>
            <a:r>
              <a:rPr sz="1350" b="1" spc="-45" dirty="0">
                <a:solidFill>
                  <a:srgbClr val="494948"/>
                </a:solidFill>
                <a:latin typeface="Trebuchet MS"/>
                <a:cs typeface="Trebuchet MS"/>
              </a:rPr>
              <a:t>bycie</a:t>
            </a:r>
            <a:r>
              <a:rPr sz="1350" b="1" spc="-3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50" b="1" spc="-30" dirty="0">
                <a:solidFill>
                  <a:srgbClr val="494948"/>
                </a:solidFill>
                <a:latin typeface="Trebuchet MS"/>
                <a:cs typeface="Trebuchet MS"/>
              </a:rPr>
              <a:t>konsekwentnym. 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Dobrze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raz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jeszcze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omówić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dzieckiem,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zasady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akceptowane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grupie rówieśniczej,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oraz jakie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konsekwencje </a:t>
            </a:r>
            <a:r>
              <a:rPr sz="1350" spc="-145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wynikać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35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nieprzestrzegania</a:t>
            </a:r>
            <a:r>
              <a:rPr sz="135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tych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zasad.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Te wszystkie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czynności </a:t>
            </a:r>
            <a:r>
              <a:rPr sz="1350" spc="-150" dirty="0">
                <a:solidFill>
                  <a:srgbClr val="494948"/>
                </a:solidFill>
                <a:latin typeface="Verdana"/>
                <a:cs typeface="Verdana"/>
              </a:rPr>
              <a:t>mają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ponowne ukształtowanie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pozytywnej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wizji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zarówno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rówieśników,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nauczycieli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szkoły.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Dzięki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temu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chętniej 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współpracowało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grupą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miało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poczucie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przynależności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niej,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będzie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miało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wpływ 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chęć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chodzenia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szkoły.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5119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75" dirty="0"/>
              <a:t> </a:t>
            </a:r>
            <a:r>
              <a:rPr spc="135" dirty="0"/>
              <a:t>wrócić</a:t>
            </a:r>
            <a:r>
              <a:rPr spc="-55" dirty="0"/>
              <a:t> </a:t>
            </a:r>
            <a:r>
              <a:rPr spc="125" dirty="0"/>
              <a:t>do</a:t>
            </a:r>
            <a:r>
              <a:rPr spc="-85" dirty="0"/>
              <a:t> </a:t>
            </a:r>
            <a:r>
              <a:rPr spc="95" dirty="0"/>
              <a:t>rytmu</a:t>
            </a:r>
            <a:r>
              <a:rPr spc="-80" dirty="0"/>
              <a:t> </a:t>
            </a:r>
            <a:r>
              <a:rPr spc="145" dirty="0"/>
              <a:t>codziennego</a:t>
            </a:r>
            <a:r>
              <a:rPr spc="-85" dirty="0"/>
              <a:t> </a:t>
            </a:r>
            <a:r>
              <a:rPr spc="130" dirty="0"/>
              <a:t>chodzenia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125" dirty="0"/>
              <a:t>do</a:t>
            </a:r>
            <a:r>
              <a:rPr spc="-90" dirty="0"/>
              <a:t> </a:t>
            </a:r>
            <a:r>
              <a:rPr spc="80" dirty="0"/>
              <a:t>szkoły?</a:t>
            </a:r>
            <a:r>
              <a:rPr spc="-80" dirty="0"/>
              <a:t> </a:t>
            </a:r>
            <a:r>
              <a:rPr spc="5" dirty="0"/>
              <a:t>Zadbaj</a:t>
            </a:r>
            <a:r>
              <a:rPr spc="-60" dirty="0"/>
              <a:t> </a:t>
            </a:r>
            <a:r>
              <a:rPr spc="160" dirty="0"/>
              <a:t>o</a:t>
            </a:r>
            <a:r>
              <a:rPr spc="-75" dirty="0"/>
              <a:t> </a:t>
            </a:r>
            <a:r>
              <a:rPr spc="100" dirty="0"/>
              <a:t>relacje</a:t>
            </a:r>
            <a:r>
              <a:rPr spc="-85" dirty="0"/>
              <a:t> </a:t>
            </a:r>
            <a:r>
              <a:rPr spc="80" dirty="0"/>
              <a:t>z</a:t>
            </a:r>
            <a:r>
              <a:rPr spc="-80" dirty="0"/>
              <a:t> </a:t>
            </a:r>
            <a:r>
              <a:rPr spc="130" dirty="0"/>
              <a:t>rówieśnikami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1845310"/>
            <a:ext cx="6738620" cy="420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Jak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pomóc</a:t>
            </a:r>
            <a:r>
              <a:rPr sz="1600" b="1" spc="-13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dziecku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po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ciężkim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35" dirty="0">
                <a:latin typeface="Trebuchet MS"/>
                <a:cs typeface="Trebuchet MS"/>
              </a:rPr>
              <a:t>dniu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w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szkole?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Nagromadzone stresy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napięcia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związane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powrotem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szkoły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nieść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sobą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wiele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negatywnych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konsekwencji.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Dzieciaki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odczuwać lęk, niepokój,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złość,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rozdrażnienie,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przejawiać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trudne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zachowania,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którymi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potrafią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poradzić.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pierwszej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kolejności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postarajcie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porozmawiać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swoimi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dziećmi: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czują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powrocie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szkoły?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emocje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im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towarzyszyły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szkole?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jakie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emocje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towarzyszą</a:t>
            </a:r>
            <a:r>
              <a:rPr sz="1400" spc="-2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im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powrocie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domu?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wydarzyło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coś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fajnego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powrocie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szkoły?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czymś</a:t>
            </a:r>
            <a:r>
              <a:rPr sz="1400" spc="-40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stresowali?</a:t>
            </a:r>
            <a:endParaRPr sz="14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coś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wydawało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im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trudne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pokonania?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rozmawiać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swoimi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dziećmi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ich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emocjach,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przeżyciach,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stresach,</a:t>
            </a:r>
            <a:r>
              <a:rPr sz="1400" spc="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okazać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zrozumienie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dać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wsparcie,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starać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wspólnymi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siłami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niwelować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nadmiar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75131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2991611"/>
            <a:ext cx="8299704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464" y="1845691"/>
            <a:ext cx="832548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wiele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możliwości,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wykorzystać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ciężkim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dniu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formie relaksu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odprężenia.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Jednymi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prostszych form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naturalnego zrelaksowania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ciepła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kąpiel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zmiana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ubioru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wygodny, 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luźny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dres,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aby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oddzielić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życie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domowe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szkolnego.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Ale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wszystko!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2" name="object 12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75131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523" y="2069592"/>
            <a:ext cx="3051048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2207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rebuchet MS"/>
                <a:cs typeface="Trebuchet MS"/>
              </a:rPr>
              <a:t>Aktywność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fizyczna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Wiele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korzyści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czerpać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aktywności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fizycznej.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zwrócić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uwagę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to,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lubi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gra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piłkę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nożną,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jazda 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rowerze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prostu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dłuższy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spacer. Obserwujcie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swoje</a:t>
            </a:r>
            <a:r>
              <a:rPr sz="1400" spc="-3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pociechy,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także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rozmawiajcie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nimi,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wiedzieć,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forma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odprężenia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ciężkim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dniu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szkole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Waszego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najlepsza.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4711" y="1760220"/>
            <a:ext cx="3063240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141" y="1621917"/>
            <a:ext cx="6831330" cy="458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Oddychanie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3482975" algn="just">
              <a:lnSpc>
                <a:spcPct val="100000"/>
              </a:lnSpc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Możecie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skorzystać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metod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wyciszających,  związanych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oddychaniem.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Głębokie 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oddychanie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sprawia, </a:t>
            </a:r>
            <a:r>
              <a:rPr sz="1400" b="1" spc="-90" dirty="0">
                <a:solidFill>
                  <a:srgbClr val="494948"/>
                </a:solidFill>
                <a:latin typeface="Trebuchet MS"/>
                <a:cs typeface="Trebuchet MS"/>
              </a:rPr>
              <a:t>że </a:t>
            </a:r>
            <a:r>
              <a:rPr sz="1400" b="1" spc="-25" dirty="0">
                <a:solidFill>
                  <a:srgbClr val="494948"/>
                </a:solidFill>
                <a:latin typeface="Trebuchet MS"/>
                <a:cs typeface="Trebuchet MS"/>
              </a:rPr>
              <a:t>ciało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pozbywa się 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napięcia,</a:t>
            </a:r>
            <a:r>
              <a:rPr sz="1400" b="1" spc="3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94948"/>
                </a:solidFill>
                <a:latin typeface="Trebuchet MS"/>
                <a:cs typeface="Trebuchet MS"/>
              </a:rPr>
              <a:t>a </a:t>
            </a:r>
            <a:r>
              <a:rPr sz="1400" b="1" spc="-5" dirty="0">
                <a:solidFill>
                  <a:srgbClr val="494948"/>
                </a:solidFill>
                <a:latin typeface="Trebuchet MS"/>
                <a:cs typeface="Trebuchet MS"/>
              </a:rPr>
              <a:t>umysł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wycisza się  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nadmiaru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przeżyć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400" b="1" spc="-60" dirty="0">
                <a:solidFill>
                  <a:srgbClr val="494948"/>
                </a:solidFill>
                <a:latin typeface="Trebuchet MS"/>
                <a:cs typeface="Trebuchet MS"/>
              </a:rPr>
              <a:t>emocji.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Najlepszym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sposobem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wyciszenie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własnego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organizmu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oddychaniem jest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zamknięcie</a:t>
            </a:r>
            <a:r>
              <a:rPr sz="1400" spc="-2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ust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zrobienie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pełnego,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głębokiego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wdechu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nosem.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Gdy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będziecie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wykonywać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wdech, 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liczcie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głowie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trzech. Natomiast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podczas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wydechu,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trzymajcie usta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zamknięte,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powietrze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wypuszczajcie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nosem.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Postarajcie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wydech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trwał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dłużej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niż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wdech,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możecie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sobie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liczyć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głowie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czterech. 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każdym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pełnym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oddechu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odczekajcie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chwilę,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zanim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zrobicie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15"/>
              </a:spcBef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kolejny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oddech.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Pamiętaj,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wdychać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powietrze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nosem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(licząc 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1-2-3)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ten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sam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sposób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wydychać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(licząc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1-2-3-4). </a:t>
            </a: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początku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wyda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za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trudne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Twojego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  możecie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zacząć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wdechu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nosem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wydechu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ustami.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9952" y="2069592"/>
            <a:ext cx="3058668" cy="3697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1649044"/>
            <a:ext cx="3353435" cy="4434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Relaksacja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65" dirty="0">
                <a:solidFill>
                  <a:srgbClr val="494948"/>
                </a:solidFill>
                <a:latin typeface="Verdana"/>
                <a:cs typeface="Verdana"/>
              </a:rPr>
              <a:t>Innym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sposobem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odprężenie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ciężkim 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dniu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jest relaksacja.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początku postarajcie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popracować swoimi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mięśniami.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Usiądźcie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siadzie </a:t>
            </a:r>
            <a:r>
              <a:rPr sz="1350" spc="-150" dirty="0">
                <a:solidFill>
                  <a:srgbClr val="494948"/>
                </a:solidFill>
                <a:latin typeface="Verdana"/>
                <a:cs typeface="Verdana"/>
              </a:rPr>
              <a:t>skrzyżnym </a:t>
            </a:r>
            <a:r>
              <a:rPr sz="1350" spc="-80" dirty="0">
                <a:solidFill>
                  <a:srgbClr val="494948"/>
                </a:solidFill>
                <a:latin typeface="Verdana"/>
                <a:cs typeface="Verdana"/>
              </a:rPr>
              <a:t>lub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połóżcie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na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plecach.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Spróbujcie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zacisnąć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dłonie 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pięści.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Napnijcie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nogi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tak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mocno,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by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stały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twarde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skała.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Zmarszczcie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twarz  </a:t>
            </a:r>
            <a:r>
              <a:rPr sz="13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postarajcie się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utrzymać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wszystkie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mięśnie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napięciu,</a:t>
            </a:r>
            <a:r>
              <a:rPr sz="135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licząc</a:t>
            </a:r>
            <a:r>
              <a:rPr sz="135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35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głowie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5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pięciu.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60" dirty="0">
                <a:solidFill>
                  <a:srgbClr val="494948"/>
                </a:solidFill>
                <a:latin typeface="Verdana"/>
                <a:cs typeface="Verdana"/>
              </a:rPr>
              <a:t>Gdy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skończycie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liczyć,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zrelaksujcie</a:t>
            </a:r>
            <a:r>
              <a:rPr sz="135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swoje</a:t>
            </a:r>
            <a:r>
              <a:rPr sz="135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ciało, 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rozluźniając</a:t>
            </a:r>
            <a:r>
              <a:rPr sz="1350" spc="-3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wszystkie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mięśnie.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dodajcie 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oddech.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Wdychajcie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powietrze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przez 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nos  </a:t>
            </a:r>
            <a:r>
              <a:rPr sz="13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wydychajcie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je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ustami.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Wyobraźcie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sobie,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że 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wdychane </a:t>
            </a:r>
            <a:r>
              <a:rPr sz="1350" spc="-105" dirty="0">
                <a:solidFill>
                  <a:srgbClr val="494948"/>
                </a:solidFill>
                <a:latin typeface="Verdana"/>
                <a:cs typeface="Verdana"/>
              </a:rPr>
              <a:t>powietrze przechodzi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przez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całe 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wasze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ciało,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zabiera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wszystkie </a:t>
            </a:r>
            <a:r>
              <a:rPr sz="1350" spc="-135" dirty="0">
                <a:solidFill>
                  <a:srgbClr val="494948"/>
                </a:solidFill>
                <a:latin typeface="Verdana"/>
                <a:cs typeface="Verdana"/>
              </a:rPr>
              <a:t>stresy,</a:t>
            </a:r>
            <a:r>
              <a:rPr sz="1350" spc="-3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100" dirty="0">
                <a:solidFill>
                  <a:srgbClr val="494948"/>
                </a:solidFill>
                <a:latin typeface="Verdana"/>
                <a:cs typeface="Verdana"/>
              </a:rPr>
              <a:t>napięcia  </a:t>
            </a:r>
            <a:r>
              <a:rPr sz="13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30" dirty="0">
                <a:solidFill>
                  <a:srgbClr val="494948"/>
                </a:solidFill>
                <a:latin typeface="Verdana"/>
                <a:cs typeface="Verdana"/>
              </a:rPr>
              <a:t>przy </a:t>
            </a:r>
            <a:r>
              <a:rPr sz="1350" spc="-125" dirty="0">
                <a:solidFill>
                  <a:srgbClr val="494948"/>
                </a:solidFill>
                <a:latin typeface="Verdana"/>
                <a:cs typeface="Verdana"/>
              </a:rPr>
              <a:t>wydechu </a:t>
            </a:r>
            <a:r>
              <a:rPr sz="1350" spc="-110" dirty="0">
                <a:solidFill>
                  <a:srgbClr val="494948"/>
                </a:solidFill>
                <a:latin typeface="Verdana"/>
                <a:cs typeface="Verdana"/>
              </a:rPr>
              <a:t>zostawia </a:t>
            </a:r>
            <a:r>
              <a:rPr sz="1350" spc="-80" dirty="0">
                <a:solidFill>
                  <a:srgbClr val="494948"/>
                </a:solidFill>
                <a:latin typeface="Verdana"/>
                <a:cs typeface="Verdana"/>
              </a:rPr>
              <a:t>ciało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całkowicie  </a:t>
            </a:r>
            <a:r>
              <a:rPr sz="1350" spc="-120" dirty="0">
                <a:solidFill>
                  <a:srgbClr val="494948"/>
                </a:solidFill>
                <a:latin typeface="Verdana"/>
                <a:cs typeface="Verdana"/>
              </a:rPr>
              <a:t>zrelaksowane </a:t>
            </a:r>
            <a:r>
              <a:rPr sz="135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350" spc="-114" dirty="0">
                <a:solidFill>
                  <a:srgbClr val="494948"/>
                </a:solidFill>
                <a:latin typeface="Verdana"/>
                <a:cs typeface="Verdana"/>
              </a:rPr>
              <a:t>odprężone. </a:t>
            </a:r>
            <a:r>
              <a:rPr sz="1350" spc="-95" dirty="0">
                <a:solidFill>
                  <a:srgbClr val="494948"/>
                </a:solidFill>
                <a:latin typeface="Verdana"/>
                <a:cs typeface="Verdana"/>
              </a:rPr>
              <a:t>Powtórzcie </a:t>
            </a:r>
            <a:r>
              <a:rPr sz="135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350" spc="-2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494948"/>
                </a:solidFill>
                <a:latin typeface="Verdana"/>
                <a:cs typeface="Verdana"/>
              </a:rPr>
              <a:t>pięć  </a:t>
            </a:r>
            <a:r>
              <a:rPr sz="1350" spc="-140" dirty="0">
                <a:solidFill>
                  <a:srgbClr val="494948"/>
                </a:solidFill>
                <a:latin typeface="Verdana"/>
                <a:cs typeface="Verdana"/>
              </a:rPr>
              <a:t>razy.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686" y="1477517"/>
            <a:ext cx="7065009" cy="485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Technika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relaksacji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wg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Jacobsona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w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wersji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B.Kaji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Wykorzystajcie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</a:t>
            </a:r>
            <a:r>
              <a:rPr sz="1400" spc="-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technikę</a:t>
            </a: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relaksacji</a:t>
            </a:r>
            <a:r>
              <a:rPr sz="1400" spc="-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wg</a:t>
            </a:r>
            <a:r>
              <a:rPr sz="1400" spc="-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Jacobsona</a:t>
            </a:r>
            <a:r>
              <a:rPr sz="1400" spc="-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wersji</a:t>
            </a:r>
            <a:r>
              <a:rPr sz="1400" spc="-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B.Kaji.</a:t>
            </a:r>
            <a:r>
              <a:rPr sz="1400" spc="-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Poniżej</a:t>
            </a: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znajdziecie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instrukcję,</a:t>
            </a:r>
            <a:r>
              <a:rPr sz="1400" spc="-2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krok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kroku,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należy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zrobić.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“Dziecko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leży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wygodnie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kocyku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dywanie.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Nogi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wyciągnięte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swobodnie.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Głowa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położona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małej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poduszce.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Ramiona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wyciągnięte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wzdłuż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tułowia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tak,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aby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dotykały.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200660" algn="l"/>
              </a:tabLst>
            </a:pP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Zegnij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prawe</a:t>
            </a:r>
            <a:r>
              <a:rPr sz="14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ramię</a:t>
            </a:r>
            <a:r>
              <a:rPr sz="1400" b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494948"/>
                </a:solidFill>
                <a:latin typeface="Trebuchet MS"/>
                <a:cs typeface="Trebuchet MS"/>
              </a:rPr>
              <a:t>tak,</a:t>
            </a:r>
            <a:r>
              <a:rPr sz="1400" b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by</a:t>
            </a:r>
            <a:r>
              <a:rPr sz="1400" b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naprężyć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494948"/>
                </a:solidFill>
                <a:latin typeface="Trebuchet MS"/>
                <a:cs typeface="Trebuchet MS"/>
              </a:rPr>
              <a:t>biceps</a:t>
            </a:r>
            <a:r>
              <a:rPr sz="1400" spc="-55" dirty="0">
                <a:solidFill>
                  <a:srgbClr val="494948"/>
                </a:solidFill>
                <a:latin typeface="Verdana"/>
                <a:cs typeface="Verdana"/>
              </a:rPr>
              <a:t>.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Jesteś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silny,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silny,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naprężaj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go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mocno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(przez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kilka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sekund). Czujesz,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napięte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twoje mięśnie? 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jesteś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słaby,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rozluźnij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napięte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mięśnie,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połóż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powrotem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rękę na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dywan.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Teraz wyraźnie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czujesz, jak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rozluźniły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twoje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mięśnie.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Trebuchet MS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95580" indent="-183515" algn="just">
              <a:lnSpc>
                <a:spcPct val="100000"/>
              </a:lnSpc>
              <a:buAutoNum type="arabicPeriod"/>
              <a:tabLst>
                <a:tab pos="196215" algn="l"/>
              </a:tabLst>
            </a:pP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To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samo,</a:t>
            </a:r>
            <a:r>
              <a:rPr sz="14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tylko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lewą</a:t>
            </a:r>
            <a:r>
              <a:rPr sz="1400" b="1" spc="-15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ręką.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494948"/>
              </a:buClr>
              <a:buFont typeface="Trebuchet MS"/>
              <a:buAutoNum type="arabicPeriod"/>
            </a:pPr>
            <a:endParaRPr sz="1550">
              <a:latin typeface="Trebuchet MS"/>
              <a:cs typeface="Trebuchet MS"/>
            </a:endParaRPr>
          </a:p>
          <a:p>
            <a:pPr marL="12700" marR="7620" algn="just">
              <a:lnSpc>
                <a:spcPct val="100000"/>
              </a:lnSpc>
              <a:buAutoNum type="arabicPeriod"/>
              <a:tabLst>
                <a:tab pos="223520" algn="l"/>
              </a:tabLst>
            </a:pP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Naciśnij,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jak </a:t>
            </a:r>
            <a:r>
              <a:rPr sz="1400" b="1" spc="-45" dirty="0">
                <a:solidFill>
                  <a:srgbClr val="494948"/>
                </a:solidFill>
                <a:latin typeface="Trebuchet MS"/>
                <a:cs typeface="Trebuchet MS"/>
              </a:rPr>
              <a:t>możesz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najsilniej,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pięścią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prawej </a:t>
            </a:r>
            <a:r>
              <a:rPr sz="1400" b="1" spc="-40" dirty="0">
                <a:solidFill>
                  <a:srgbClr val="494948"/>
                </a:solidFill>
                <a:latin typeface="Trebuchet MS"/>
                <a:cs typeface="Trebuchet MS"/>
              </a:rPr>
              <a:t>ręki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klocek 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(z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tworzywa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sztucznego)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położony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twojej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prawej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stronie 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–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jesteś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silny,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twoje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mięśnie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napięte. 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rozluźnij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mięśnie,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jesteś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znowu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słaby,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naciskaj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już,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czujesz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ulgę.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Mięśnie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rozluźniły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Trebuchet MS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95580" indent="-183515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96215" algn="l"/>
              </a:tabLst>
            </a:pP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To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94948"/>
                </a:solidFill>
                <a:latin typeface="Trebuchet MS"/>
                <a:cs typeface="Trebuchet MS"/>
              </a:rPr>
              <a:t>samo,</a:t>
            </a:r>
            <a:r>
              <a:rPr sz="14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94948"/>
                </a:solidFill>
                <a:latin typeface="Trebuchet MS"/>
                <a:cs typeface="Trebuchet MS"/>
              </a:rPr>
              <a:t>tylko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95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400" b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94948"/>
                </a:solidFill>
                <a:latin typeface="Trebuchet MS"/>
                <a:cs typeface="Trebuchet MS"/>
              </a:rPr>
              <a:t>pięścią</a:t>
            </a:r>
            <a:r>
              <a:rPr sz="1400" b="1" spc="-17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494948"/>
                </a:solidFill>
                <a:latin typeface="Trebuchet MS"/>
                <a:cs typeface="Trebuchet MS"/>
              </a:rPr>
              <a:t>lewej</a:t>
            </a:r>
            <a:r>
              <a:rPr sz="1400" b="1" spc="-16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94948"/>
                </a:solidFill>
                <a:latin typeface="Trebuchet MS"/>
                <a:cs typeface="Trebuchet MS"/>
              </a:rPr>
              <a:t>ręki.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teraz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odpocznij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chwile,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leż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spokojnie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oddychaj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spokojnie,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równo,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ręce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twoje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odpoczywają.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46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686" y="1475993"/>
            <a:ext cx="7062470" cy="438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Technika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relaksacji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wg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Jacobsona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w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wersji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B.Kaji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buAutoNum type="arabicPeriod" startAt="5"/>
              <a:tabLst>
                <a:tab pos="220345" algn="l"/>
              </a:tabLst>
            </a:pPr>
            <a:r>
              <a:rPr sz="1500" b="1" spc="-95" dirty="0">
                <a:solidFill>
                  <a:srgbClr val="494948"/>
                </a:solidFill>
                <a:latin typeface="Trebuchet MS"/>
                <a:cs typeface="Trebuchet MS"/>
              </a:rPr>
              <a:t>A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500" b="1" spc="-15" dirty="0">
                <a:solidFill>
                  <a:srgbClr val="494948"/>
                </a:solidFill>
                <a:latin typeface="Trebuchet MS"/>
                <a:cs typeface="Trebuchet MS"/>
              </a:rPr>
              <a:t>silna </a:t>
            </a: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500" b="1" spc="-5" dirty="0">
                <a:solidFill>
                  <a:srgbClr val="494948"/>
                </a:solidFill>
                <a:latin typeface="Trebuchet MS"/>
                <a:cs typeface="Trebuchet MS"/>
              </a:rPr>
              <a:t>słaba </a:t>
            </a:r>
            <a:r>
              <a:rPr sz="1500" b="1" spc="-60" dirty="0">
                <a:solidFill>
                  <a:srgbClr val="494948"/>
                </a:solidFill>
                <a:latin typeface="Trebuchet MS"/>
                <a:cs typeface="Trebuchet MS"/>
              </a:rPr>
              <a:t>będzie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twoja </a:t>
            </a:r>
            <a:r>
              <a:rPr sz="1500" b="1" spc="-20" dirty="0">
                <a:solidFill>
                  <a:srgbClr val="494948"/>
                </a:solidFill>
                <a:latin typeface="Trebuchet MS"/>
                <a:cs typeface="Trebuchet MS"/>
              </a:rPr>
              <a:t>prawa </a:t>
            </a:r>
            <a:r>
              <a:rPr sz="1500" b="1" spc="-25" dirty="0">
                <a:solidFill>
                  <a:srgbClr val="494948"/>
                </a:solidFill>
                <a:latin typeface="Trebuchet MS"/>
                <a:cs typeface="Trebuchet MS"/>
              </a:rPr>
              <a:t>noga. </a:t>
            </a:r>
            <a:r>
              <a:rPr sz="1500" spc="-155" dirty="0">
                <a:solidFill>
                  <a:srgbClr val="494948"/>
                </a:solidFill>
                <a:latin typeface="Verdana"/>
                <a:cs typeface="Verdana"/>
              </a:rPr>
              <a:t>Włóż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klocek </a:t>
            </a:r>
            <a:r>
              <a:rPr sz="1500" spc="-105" dirty="0">
                <a:solidFill>
                  <a:srgbClr val="494948"/>
                </a:solidFill>
                <a:latin typeface="Verdana"/>
                <a:cs typeface="Verdana"/>
              </a:rPr>
              <a:t>pod </a:t>
            </a:r>
            <a:r>
              <a:rPr sz="1500" spc="-110" dirty="0">
                <a:solidFill>
                  <a:srgbClr val="494948"/>
                </a:solidFill>
                <a:latin typeface="Verdana"/>
                <a:cs typeface="Verdana"/>
              </a:rPr>
              <a:t>kolano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zgiętej</a:t>
            </a:r>
            <a:r>
              <a:rPr sz="1500" spc="-3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nogi  </a:t>
            </a:r>
            <a:r>
              <a:rPr sz="15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 </a:t>
            </a:r>
            <a:r>
              <a:rPr sz="1500" spc="-110" dirty="0">
                <a:solidFill>
                  <a:srgbClr val="494948"/>
                </a:solidFill>
                <a:latin typeface="Verdana"/>
                <a:cs typeface="Verdana"/>
              </a:rPr>
              <a:t>ściśnij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nogę </a:t>
            </a:r>
            <a:r>
              <a:rPr sz="1500" spc="-15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kolanie,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noga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słabnie, rozluźniasz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mięśnie,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wypuszczasz 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klocek.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Trebuchet MS"/>
              <a:buAutoNum type="arabicPeriod" startAt="5"/>
            </a:pPr>
            <a:endParaRPr sz="1450">
              <a:latin typeface="Verdana"/>
              <a:cs typeface="Verdana"/>
            </a:endParaRPr>
          </a:p>
          <a:p>
            <a:pPr marL="207645" indent="-195580" algn="just">
              <a:lnSpc>
                <a:spcPct val="100000"/>
              </a:lnSpc>
              <a:buAutoNum type="arabicPeriod" startAt="5"/>
              <a:tabLst>
                <a:tab pos="208279" algn="l"/>
              </a:tabLst>
            </a:pPr>
            <a:r>
              <a:rPr sz="1500" b="1" spc="-50" dirty="0">
                <a:solidFill>
                  <a:srgbClr val="494948"/>
                </a:solidFill>
                <a:latin typeface="Trebuchet MS"/>
                <a:cs typeface="Trebuchet MS"/>
              </a:rPr>
              <a:t>To</a:t>
            </a:r>
            <a:r>
              <a:rPr sz="1500" b="1" spc="-15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94948"/>
                </a:solidFill>
                <a:latin typeface="Trebuchet MS"/>
                <a:cs typeface="Trebuchet MS"/>
              </a:rPr>
              <a:t>samo</a:t>
            </a:r>
            <a:r>
              <a:rPr sz="1500" b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494948"/>
                </a:solidFill>
                <a:latin typeface="Trebuchet MS"/>
                <a:cs typeface="Trebuchet MS"/>
              </a:rPr>
              <a:t>ćwiczenie,</a:t>
            </a:r>
            <a:r>
              <a:rPr sz="1500" b="1" spc="-17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494948"/>
                </a:solidFill>
                <a:latin typeface="Trebuchet MS"/>
                <a:cs typeface="Trebuchet MS"/>
              </a:rPr>
              <a:t>tylko</a:t>
            </a:r>
            <a:r>
              <a:rPr sz="1500" b="1" spc="-16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105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500" b="1" spc="-15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lewą</a:t>
            </a:r>
            <a:r>
              <a:rPr sz="1500" b="1" spc="-17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25" dirty="0">
                <a:solidFill>
                  <a:srgbClr val="494948"/>
                </a:solidFill>
                <a:latin typeface="Trebuchet MS"/>
                <a:cs typeface="Trebuchet MS"/>
              </a:rPr>
              <a:t>nogą.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494948"/>
              </a:buClr>
              <a:buFont typeface="Trebuchet MS"/>
              <a:buAutoNum type="arabicPeriod" startAt="5"/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buAutoNum type="arabicPeriod" startAt="5"/>
              <a:tabLst>
                <a:tab pos="237490" algn="l"/>
              </a:tabLst>
            </a:pPr>
            <a:r>
              <a:rPr sz="1500" b="1" spc="-90" dirty="0">
                <a:solidFill>
                  <a:srgbClr val="494948"/>
                </a:solidFill>
                <a:latin typeface="Trebuchet MS"/>
                <a:cs typeface="Trebuchet MS"/>
              </a:rPr>
              <a:t>A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500" b="1" spc="-50" dirty="0">
                <a:solidFill>
                  <a:srgbClr val="494948"/>
                </a:solidFill>
                <a:latin typeface="Trebuchet MS"/>
                <a:cs typeface="Trebuchet MS"/>
              </a:rPr>
              <a:t>zobaczymy, </a:t>
            </a:r>
            <a:r>
              <a:rPr sz="1500" b="1" spc="-65" dirty="0">
                <a:solidFill>
                  <a:srgbClr val="494948"/>
                </a:solidFill>
                <a:latin typeface="Trebuchet MS"/>
                <a:cs typeface="Trebuchet MS"/>
              </a:rPr>
              <a:t>czy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masz </a:t>
            </a: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tyle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siły, </a:t>
            </a:r>
            <a:r>
              <a:rPr sz="1500" b="1" spc="-15" dirty="0">
                <a:solidFill>
                  <a:srgbClr val="494948"/>
                </a:solidFill>
                <a:latin typeface="Trebuchet MS"/>
                <a:cs typeface="Trebuchet MS"/>
              </a:rPr>
              <a:t>by </a:t>
            </a: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napełnić </a:t>
            </a:r>
            <a:r>
              <a:rPr sz="1500" b="1" spc="-45" dirty="0">
                <a:solidFill>
                  <a:srgbClr val="494948"/>
                </a:solidFill>
                <a:latin typeface="Trebuchet MS"/>
                <a:cs typeface="Trebuchet MS"/>
              </a:rPr>
              <a:t>powietrzem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swój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brzuszek. 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Wciągnij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powietrze </a:t>
            </a:r>
            <a:r>
              <a:rPr sz="1500" spc="-15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500" spc="-105" dirty="0">
                <a:solidFill>
                  <a:srgbClr val="494948"/>
                </a:solidFill>
                <a:latin typeface="Verdana"/>
                <a:cs typeface="Verdana"/>
              </a:rPr>
              <a:t>płuca </a:t>
            </a:r>
            <a:r>
              <a:rPr sz="1500" spc="-4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napnij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brzuszek </a:t>
            </a:r>
            <a:r>
              <a:rPr sz="1500" spc="-150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balon,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mocno,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wypuść 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powietrze,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</a:t>
            </a:r>
            <a:r>
              <a:rPr sz="1500" spc="-4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mięśnie,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czujesz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ulgę.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Trebuchet MS"/>
              <a:buAutoNum type="arabicPeriod" startAt="5"/>
            </a:pPr>
            <a:endParaRPr sz="145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  <a:buAutoNum type="arabicPeriod" startAt="5"/>
              <a:tabLst>
                <a:tab pos="257175" algn="l"/>
              </a:tabLst>
            </a:pP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Naciśnij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mocno </a:t>
            </a:r>
            <a:r>
              <a:rPr sz="1500" b="1" dirty="0">
                <a:solidFill>
                  <a:srgbClr val="494948"/>
                </a:solidFill>
                <a:latin typeface="Trebuchet MS"/>
                <a:cs typeface="Trebuchet MS"/>
              </a:rPr>
              <a:t>głową </a:t>
            </a:r>
            <a:r>
              <a:rPr sz="1500" b="1" spc="-20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500" b="1" spc="-45" dirty="0">
                <a:solidFill>
                  <a:srgbClr val="494948"/>
                </a:solidFill>
                <a:latin typeface="Trebuchet MS"/>
                <a:cs typeface="Trebuchet MS"/>
              </a:rPr>
              <a:t>poduszkę, </a:t>
            </a:r>
            <a:r>
              <a:rPr sz="1500" b="1" spc="-20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500" b="1" spc="-50" dirty="0">
                <a:solidFill>
                  <a:srgbClr val="494948"/>
                </a:solidFill>
                <a:latin typeface="Trebuchet MS"/>
                <a:cs typeface="Trebuchet MS"/>
              </a:rPr>
              <a:t>której </a:t>
            </a:r>
            <a:r>
              <a:rPr sz="1500" b="1" spc="-70" dirty="0">
                <a:solidFill>
                  <a:srgbClr val="494948"/>
                </a:solidFill>
                <a:latin typeface="Trebuchet MS"/>
                <a:cs typeface="Trebuchet MS"/>
              </a:rPr>
              <a:t>leżysz</a:t>
            </a:r>
            <a:r>
              <a:rPr sz="1500" spc="-70" dirty="0">
                <a:solidFill>
                  <a:srgbClr val="494948"/>
                </a:solidFill>
                <a:latin typeface="Verdana"/>
                <a:cs typeface="Verdana"/>
              </a:rPr>
              <a:t>,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głowa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silna, 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naciskasz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mocno,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mięśnie,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głowa </a:t>
            </a:r>
            <a:r>
              <a:rPr sz="1500" spc="-150" dirty="0">
                <a:solidFill>
                  <a:srgbClr val="494948"/>
                </a:solidFill>
                <a:latin typeface="Verdana"/>
                <a:cs typeface="Verdana"/>
              </a:rPr>
              <a:t>już </a:t>
            </a:r>
            <a:r>
              <a:rPr sz="1500" spc="-11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naciska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poduszkę, 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odpoczywa,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czujesz</a:t>
            </a:r>
            <a:r>
              <a:rPr sz="1500" spc="-33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ulgę.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Trebuchet MS"/>
              <a:buAutoNum type="arabicPeriod" startAt="5"/>
            </a:pPr>
            <a:endParaRPr sz="145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  <a:buAutoNum type="arabicPeriod" startAt="5"/>
              <a:tabLst>
                <a:tab pos="288925" algn="l"/>
              </a:tabLst>
            </a:pP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Jesteś niezadowolony i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groźny, </a:t>
            </a:r>
            <a:r>
              <a:rPr sz="1500" b="1" spc="-5" dirty="0">
                <a:solidFill>
                  <a:srgbClr val="494948"/>
                </a:solidFill>
                <a:latin typeface="Trebuchet MS"/>
                <a:cs typeface="Trebuchet MS"/>
              </a:rPr>
              <a:t>ktoś </a:t>
            </a:r>
            <a:r>
              <a:rPr sz="1500" b="1" spc="-50" dirty="0">
                <a:solidFill>
                  <a:srgbClr val="494948"/>
                </a:solidFill>
                <a:latin typeface="Trebuchet MS"/>
                <a:cs typeface="Trebuchet MS"/>
              </a:rPr>
              <a:t>zniszczył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twoją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budowlę </a:t>
            </a:r>
            <a:r>
              <a:rPr sz="1500" b="1" spc="-105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klocków</a:t>
            </a:r>
            <a:r>
              <a:rPr sz="1500" spc="-40" dirty="0">
                <a:solidFill>
                  <a:srgbClr val="494948"/>
                </a:solidFill>
                <a:latin typeface="Verdana"/>
                <a:cs typeface="Verdana"/>
              </a:rPr>
              <a:t>.  </a:t>
            </a:r>
            <a:r>
              <a:rPr sz="1500" spc="-150" dirty="0">
                <a:solidFill>
                  <a:srgbClr val="494948"/>
                </a:solidFill>
                <a:latin typeface="Verdana"/>
                <a:cs typeface="Verdana"/>
              </a:rPr>
              <a:t>Marszczysz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 </a:t>
            </a:r>
            <a:r>
              <a:rPr sz="1500" spc="-110" dirty="0">
                <a:solidFill>
                  <a:srgbClr val="494948"/>
                </a:solidFill>
                <a:latin typeface="Verdana"/>
                <a:cs typeface="Verdana"/>
              </a:rPr>
              <a:t>czoło,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jeszcze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mocniej,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teraz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mięśnie, </a:t>
            </a:r>
            <a:r>
              <a:rPr sz="1500" spc="-110" dirty="0">
                <a:solidFill>
                  <a:srgbClr val="494948"/>
                </a:solidFill>
                <a:latin typeface="Verdana"/>
                <a:cs typeface="Verdana"/>
              </a:rPr>
              <a:t>niech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odpoczną,  </a:t>
            </a:r>
            <a:r>
              <a:rPr sz="1500" spc="-95" dirty="0">
                <a:solidFill>
                  <a:srgbClr val="494948"/>
                </a:solidFill>
                <a:latin typeface="Verdana"/>
                <a:cs typeface="Verdana"/>
              </a:rPr>
              <a:t>czoło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500" spc="-3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gładkie.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686" y="1475993"/>
            <a:ext cx="7063105" cy="232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Technika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45" dirty="0">
                <a:latin typeface="Trebuchet MS"/>
                <a:cs typeface="Trebuchet MS"/>
              </a:rPr>
              <a:t>relaksacji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10" dirty="0">
                <a:latin typeface="Trebuchet MS"/>
                <a:cs typeface="Trebuchet MS"/>
              </a:rPr>
              <a:t>wg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Jacobsona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w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wersji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B.Kaji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/>
              <a:cs typeface="Trebuchet MS"/>
            </a:endParaRPr>
          </a:p>
          <a:p>
            <a:pPr marL="360045" indent="-347980">
              <a:lnSpc>
                <a:spcPct val="100000"/>
              </a:lnSpc>
              <a:buAutoNum type="arabicPeriod" startAt="10"/>
              <a:tabLst>
                <a:tab pos="360680" algn="l"/>
              </a:tabLst>
            </a:pPr>
            <a:r>
              <a:rPr sz="1500" b="1" spc="-70" dirty="0">
                <a:solidFill>
                  <a:srgbClr val="494948"/>
                </a:solidFill>
                <a:latin typeface="Trebuchet MS"/>
                <a:cs typeface="Trebuchet MS"/>
              </a:rPr>
              <a:t>Twoje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oczy </a:t>
            </a:r>
            <a:r>
              <a:rPr sz="1500" b="1" spc="-75" dirty="0">
                <a:solidFill>
                  <a:srgbClr val="494948"/>
                </a:solidFill>
                <a:latin typeface="Trebuchet MS"/>
                <a:cs typeface="Trebuchet MS"/>
              </a:rPr>
              <a:t>też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możesz mocniej </a:t>
            </a: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słabiej zaciskać </a:t>
            </a: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powiekami.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Spróbuj</a:t>
            </a:r>
            <a:r>
              <a:rPr sz="15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teraz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zacisnąć</a:t>
            </a:r>
            <a:r>
              <a:rPr sz="15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</a:t>
            </a:r>
            <a:r>
              <a:rPr sz="15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powieki,</a:t>
            </a:r>
            <a:r>
              <a:rPr sz="15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jeszcze</a:t>
            </a:r>
            <a:r>
              <a:rPr sz="15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mocniej,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5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teraz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</a:t>
            </a:r>
            <a:r>
              <a:rPr sz="15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494948"/>
                </a:solidFill>
                <a:latin typeface="Verdana"/>
                <a:cs typeface="Verdana"/>
              </a:rPr>
              <a:t>je,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odpocznij.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AutoNum type="arabicPeriod" startAt="11"/>
              <a:tabLst>
                <a:tab pos="322580" algn="l"/>
              </a:tabLst>
            </a:pPr>
            <a:r>
              <a:rPr sz="1500" b="1" spc="-95" dirty="0">
                <a:solidFill>
                  <a:srgbClr val="494948"/>
                </a:solidFill>
                <a:latin typeface="Trebuchet MS"/>
                <a:cs typeface="Trebuchet MS"/>
              </a:rPr>
              <a:t>A </a:t>
            </a:r>
            <a:r>
              <a:rPr sz="1500" b="1" spc="-55" dirty="0">
                <a:solidFill>
                  <a:srgbClr val="494948"/>
                </a:solidFill>
                <a:latin typeface="Trebuchet MS"/>
                <a:cs typeface="Trebuchet MS"/>
              </a:rPr>
              <a:t>teraz zaciśnij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mocno </a:t>
            </a:r>
            <a:r>
              <a:rPr sz="1500" b="1" spc="-65" dirty="0">
                <a:solidFill>
                  <a:srgbClr val="494948"/>
                </a:solidFill>
                <a:latin typeface="Trebuchet MS"/>
                <a:cs typeface="Trebuchet MS"/>
              </a:rPr>
              <a:t>szczęki, </a:t>
            </a:r>
            <a:r>
              <a:rPr sz="1500" b="1" spc="-60" dirty="0">
                <a:solidFill>
                  <a:srgbClr val="494948"/>
                </a:solidFill>
                <a:latin typeface="Trebuchet MS"/>
                <a:cs typeface="Trebuchet MS"/>
              </a:rPr>
              <a:t>zęby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dotykają </a:t>
            </a:r>
            <a:r>
              <a:rPr sz="1500" b="1" spc="-70" dirty="0">
                <a:solidFill>
                  <a:srgbClr val="494948"/>
                </a:solidFill>
                <a:latin typeface="Trebuchet MS"/>
                <a:cs typeface="Trebuchet MS"/>
              </a:rPr>
              <a:t>zębów</a:t>
            </a:r>
            <a:r>
              <a:rPr sz="1500" spc="-70" dirty="0">
                <a:solidFill>
                  <a:srgbClr val="494948"/>
                </a:solidFill>
                <a:latin typeface="Verdana"/>
                <a:cs typeface="Verdana"/>
              </a:rPr>
              <a:t>. </a:t>
            </a:r>
            <a:r>
              <a:rPr sz="1500" spc="-2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górna </a:t>
            </a:r>
            <a:r>
              <a:rPr sz="1500" spc="-4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500" spc="-100" dirty="0">
                <a:solidFill>
                  <a:srgbClr val="494948"/>
                </a:solidFill>
                <a:latin typeface="Verdana"/>
                <a:cs typeface="Verdana"/>
              </a:rPr>
              <a:t>dolna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szczęka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jest 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silna,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494948"/>
                </a:solidFill>
                <a:latin typeface="Verdana"/>
                <a:cs typeface="Verdana"/>
              </a:rPr>
              <a:t>zęby</a:t>
            </a:r>
            <a:r>
              <a:rPr sz="15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</a:t>
            </a:r>
            <a:r>
              <a:rPr sz="15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naciskają</a:t>
            </a:r>
            <a:r>
              <a:rPr sz="15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5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siebie.</a:t>
            </a:r>
            <a:r>
              <a:rPr sz="15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210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5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teraz</a:t>
            </a:r>
            <a:r>
              <a:rPr sz="15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</a:t>
            </a:r>
            <a:r>
              <a:rPr sz="15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szczęki,</a:t>
            </a:r>
            <a:r>
              <a:rPr sz="15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czujesz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ulgę.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94948"/>
              </a:buClr>
              <a:buFont typeface="Trebuchet MS"/>
              <a:buAutoNum type="arabicPeriod" startAt="11"/>
            </a:pPr>
            <a:endParaRPr sz="1450">
              <a:latin typeface="Verdana"/>
              <a:cs typeface="Verdana"/>
            </a:endParaRPr>
          </a:p>
          <a:p>
            <a:pPr marL="318770" indent="-306705">
              <a:lnSpc>
                <a:spcPct val="100000"/>
              </a:lnSpc>
              <a:buAutoNum type="arabicPeriod" startAt="11"/>
              <a:tabLst>
                <a:tab pos="319405" algn="l"/>
              </a:tabLst>
            </a:pPr>
            <a:r>
              <a:rPr sz="1500" b="1" spc="-35" dirty="0">
                <a:solidFill>
                  <a:srgbClr val="494948"/>
                </a:solidFill>
                <a:latin typeface="Trebuchet MS"/>
                <a:cs typeface="Trebuchet MS"/>
              </a:rPr>
              <a:t>Ułóż </a:t>
            </a:r>
            <a:r>
              <a:rPr sz="1500" b="1" spc="-15" dirty="0">
                <a:solidFill>
                  <a:srgbClr val="494948"/>
                </a:solidFill>
                <a:latin typeface="Trebuchet MS"/>
                <a:cs typeface="Trebuchet MS"/>
              </a:rPr>
              <a:t>wargi </a:t>
            </a:r>
            <a:r>
              <a:rPr sz="1500" b="1" spc="-10" dirty="0">
                <a:solidFill>
                  <a:srgbClr val="494948"/>
                </a:solidFill>
                <a:latin typeface="Trebuchet MS"/>
                <a:cs typeface="Trebuchet MS"/>
              </a:rPr>
              <a:t>tak </a:t>
            </a:r>
            <a:r>
              <a:rPr sz="1500" b="1" spc="-30" dirty="0">
                <a:solidFill>
                  <a:srgbClr val="494948"/>
                </a:solidFill>
                <a:latin typeface="Trebuchet MS"/>
                <a:cs typeface="Trebuchet MS"/>
              </a:rPr>
              <a:t>jakbyś</a:t>
            </a:r>
            <a:r>
              <a:rPr sz="1500" b="1" spc="-3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chciał </a:t>
            </a:r>
            <a:r>
              <a:rPr sz="1500" b="1" spc="-50" dirty="0">
                <a:solidFill>
                  <a:srgbClr val="494948"/>
                </a:solidFill>
                <a:latin typeface="Trebuchet MS"/>
                <a:cs typeface="Trebuchet MS"/>
              </a:rPr>
              <a:t>powiedzieć </a:t>
            </a:r>
            <a:r>
              <a:rPr sz="1500" b="1" spc="-40" dirty="0">
                <a:solidFill>
                  <a:srgbClr val="494948"/>
                </a:solidFill>
                <a:latin typeface="Trebuchet MS"/>
                <a:cs typeface="Trebuchet MS"/>
              </a:rPr>
              <a:t>„och”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(lub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zrób </a:t>
            </a:r>
            <a:r>
              <a:rPr sz="1500" spc="-155" dirty="0">
                <a:solidFill>
                  <a:srgbClr val="494948"/>
                </a:solidFill>
                <a:latin typeface="Verdana"/>
                <a:cs typeface="Verdana"/>
              </a:rPr>
              <a:t>ryjek,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u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małej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świnki)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45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5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494948"/>
                </a:solidFill>
                <a:latin typeface="Verdana"/>
                <a:cs typeface="Verdana"/>
              </a:rPr>
              <a:t>napnij</a:t>
            </a:r>
            <a:r>
              <a:rPr sz="15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mocno</a:t>
            </a:r>
            <a:r>
              <a:rPr sz="15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494948"/>
                </a:solidFill>
                <a:latin typeface="Verdana"/>
                <a:cs typeface="Verdana"/>
              </a:rPr>
              <a:t>mięśnie</a:t>
            </a:r>
            <a:r>
              <a:rPr sz="15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494948"/>
                </a:solidFill>
                <a:latin typeface="Verdana"/>
                <a:cs typeface="Verdana"/>
              </a:rPr>
              <a:t>ust,</a:t>
            </a:r>
            <a:r>
              <a:rPr sz="15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5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494948"/>
                </a:solidFill>
                <a:latin typeface="Verdana"/>
                <a:cs typeface="Verdana"/>
              </a:rPr>
              <a:t>teraz</a:t>
            </a:r>
            <a:r>
              <a:rPr sz="15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494948"/>
                </a:solidFill>
                <a:latin typeface="Verdana"/>
                <a:cs typeface="Verdana"/>
              </a:rPr>
              <a:t>rozluźnij</a:t>
            </a:r>
            <a:r>
              <a:rPr sz="15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494948"/>
                </a:solidFill>
                <a:latin typeface="Verdana"/>
                <a:cs typeface="Verdana"/>
              </a:rPr>
              <a:t>mięśnie.”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1990344"/>
            <a:ext cx="3051048" cy="3680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6722" y="2008123"/>
            <a:ext cx="2481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5819" algn="l"/>
                <a:tab pos="1692275" algn="l"/>
                <a:tab pos="1949450" algn="l"/>
              </a:tabLst>
            </a:pPr>
            <a:r>
              <a:rPr sz="1600" b="1" spc="-15" dirty="0">
                <a:latin typeface="Trebuchet MS"/>
                <a:cs typeface="Trebuchet MS"/>
              </a:rPr>
              <a:t>w</a:t>
            </a:r>
            <a:r>
              <a:rPr sz="1600" b="1" spc="-20" dirty="0">
                <a:latin typeface="Trebuchet MS"/>
                <a:cs typeface="Trebuchet MS"/>
              </a:rPr>
              <a:t>y</a:t>
            </a:r>
            <a:r>
              <a:rPr sz="1600" b="1" spc="-50" dirty="0">
                <a:latin typeface="Trebuchet MS"/>
                <a:cs typeface="Trebuchet MS"/>
              </a:rPr>
              <a:t>jścia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114" dirty="0">
                <a:latin typeface="Trebuchet MS"/>
                <a:cs typeface="Trebuchet MS"/>
              </a:rPr>
              <a:t>z</a:t>
            </a:r>
            <a:r>
              <a:rPr sz="1600" b="1" dirty="0">
                <a:latin typeface="Trebuchet MS"/>
                <a:cs typeface="Trebuchet MS"/>
              </a:rPr>
              <a:t>	</a:t>
            </a:r>
            <a:r>
              <a:rPr sz="1600" b="1" spc="-20" dirty="0">
                <a:latin typeface="Trebuchet MS"/>
                <a:cs typeface="Trebuchet MS"/>
              </a:rPr>
              <a:t>d</a:t>
            </a:r>
            <a:r>
              <a:rPr sz="1600" b="1" spc="-15" dirty="0">
                <a:latin typeface="Trebuchet MS"/>
                <a:cs typeface="Trebuchet MS"/>
              </a:rPr>
              <a:t>o</a:t>
            </a:r>
            <a:r>
              <a:rPr sz="1600" b="1" spc="-25" dirty="0">
                <a:latin typeface="Trebuchet MS"/>
                <a:cs typeface="Trebuchet MS"/>
              </a:rPr>
              <a:t>mu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686" y="2008123"/>
            <a:ext cx="869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latin typeface="Trebuchet MS"/>
                <a:cs typeface="Trebuchet MS"/>
              </a:rPr>
              <a:t>Niechęć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20" dirty="0">
                <a:latin typeface="Trebuchet MS"/>
                <a:cs typeface="Trebuchet MS"/>
              </a:rPr>
              <a:t>do</a:t>
            </a:r>
            <a:r>
              <a:rPr sz="1600" b="1" spc="-22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szkoły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686" y="2725927"/>
            <a:ext cx="335343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prawdopodobnie dziecko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robi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tego,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nas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celowo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zdenerwować,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ale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wynika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jego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obaw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szkołą.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8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sytuacji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wykażmy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dużą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cierpliwością, ale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stanowczością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byciem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konsekwentnym.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wykazaniem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rozumienia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stosunku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obaw dziecka,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pamiętajmy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jednak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również,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starać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zniwelować te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obawy,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poprzez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pokazanie zdjęcia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ulubionej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nauczycielki,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ulubionej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zabawki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przypomnienie  aktywności,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której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czerpało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radość,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która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miała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miejsce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szkole.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7" name="object 7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0" name="object 10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48790"/>
            <a:ext cx="8326755" cy="1354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Trening</a:t>
            </a:r>
            <a:r>
              <a:rPr sz="1600" b="1" spc="-18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autogenny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Schultza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w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wersji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110" dirty="0">
                <a:latin typeface="Trebuchet MS"/>
                <a:cs typeface="Trebuchet MS"/>
              </a:rPr>
              <a:t>A.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Polender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Kolejnym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pomysłem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odprężenie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trening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autogenny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Schultza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wersji 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A.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Polender.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nazwa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neuromięśniowej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techniki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relaksacyjnej,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która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polega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wywołaniu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metodą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autosugestii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doznań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podobnych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stanu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hipnozy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wewnętrznej medytacji.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Trening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śmiało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można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traktować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jako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metodę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relaksacji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zapobiegania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negatywnym</a:t>
            </a:r>
            <a:r>
              <a:rPr sz="1400" spc="-25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skutkom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stresu.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kolejnych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stronach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znajduje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tekst,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który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czytamy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dziecku.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3" name="object 13"/>
          <p:cNvSpPr/>
          <p:nvPr/>
        </p:nvSpPr>
        <p:spPr>
          <a:xfrm>
            <a:off x="377952" y="3297935"/>
            <a:ext cx="8351520" cy="2845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49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9783"/>
            <a:ext cx="832612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“Posłuchaj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dzisiaj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opowiadania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małym,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dobrym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skrzacie (krasnalu,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leśnym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ludku,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misiu,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dobrym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duszku,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jeżyku, 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itp.). 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Malutki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skrzacik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żyje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dużym,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ciemnym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lesie,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pod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ogromnym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muchomorem.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Ma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czerwoną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czapeczkę,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niebieski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kubraczek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zawsze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uśmiecha.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Przez </a:t>
            </a:r>
            <a:r>
              <a:rPr sz="1300" i="1" spc="-20" dirty="0">
                <a:solidFill>
                  <a:srgbClr val="494948"/>
                </a:solidFill>
                <a:latin typeface="Trebuchet MS"/>
                <a:cs typeface="Trebuchet MS"/>
              </a:rPr>
              <a:t>całą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wiosnę,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lato, jesień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skrzat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ciężko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pracował,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wszystkim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wokół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pomagał,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żeby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każdy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był 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szczęśliwy.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Zbliżała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zima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skrzacik poczuł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ogromnie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zmęczony.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Zrobił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sobie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wygodne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posłanie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pod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czerwonym  grzybkiem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postanowił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wreszcie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wyspać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solidnie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odpocząć.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Wszystkie dzieci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będą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myślały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tym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spracowanym, 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wesołym dobrym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skrzacie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robiły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wszystko 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to,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co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on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robi.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Skrzat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układa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do głębokiego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zimowego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snu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kładzie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prościutko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posłaniu.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Ty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też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kładziecie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10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kocykach.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Skrzat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kładzie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sobie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pod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głowę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poduszeczkę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z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zielonego, 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puszystego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mchu-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ty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też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leżysz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już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0" dirty="0">
                <a:solidFill>
                  <a:srgbClr val="494948"/>
                </a:solidFill>
                <a:latin typeface="Trebuchet MS"/>
                <a:cs typeface="Trebuchet MS"/>
              </a:rPr>
              <a:t>głową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na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poduszce.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Skrzacik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leży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spokojnie,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0" dirty="0">
                <a:solidFill>
                  <a:srgbClr val="494948"/>
                </a:solidFill>
                <a:latin typeface="Trebuchet MS"/>
                <a:cs typeface="Trebuchet MS"/>
              </a:rPr>
              <a:t>ma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zamknięte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oczy,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czuje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odpoczywają 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jego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rączki, nóżki,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głowa,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buzia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oczka.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Najpierw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czuje,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że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jego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lewa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noga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robi się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taka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ciężka,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coraz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cięższa,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jakby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była 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drewna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czy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żelaza.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Skrzat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może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podnieść,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noga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stała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leniwa,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ale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tak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dobrze,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wygodnie.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Ach,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cieplutko 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przyjemnie.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Prawa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dirty="0">
                <a:solidFill>
                  <a:srgbClr val="494948"/>
                </a:solidFill>
                <a:latin typeface="Trebuchet MS"/>
                <a:cs typeface="Trebuchet MS"/>
              </a:rPr>
              <a:t>noga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zazdrości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lewej.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Więc,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aby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jej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było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smutno,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Skrzacik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myśli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tej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drugiej.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0" dirty="0">
                <a:solidFill>
                  <a:srgbClr val="494948"/>
                </a:solidFill>
                <a:latin typeface="Trebuchet MS"/>
                <a:cs typeface="Trebuchet MS"/>
              </a:rPr>
              <a:t>Prawa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noga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też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robi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taka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ciężka,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coraz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cięższa,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że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można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podnieść,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więc się nie rusza,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leży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spokojnie,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dobrze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cieplutko. 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Ach,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 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ciepło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przyjemnie.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Obie nóżki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skrzata </a:t>
            </a:r>
            <a:r>
              <a:rPr sz="1300" i="1" dirty="0">
                <a:solidFill>
                  <a:srgbClr val="494948"/>
                </a:solidFill>
                <a:latin typeface="Trebuchet MS"/>
                <a:cs typeface="Trebuchet MS"/>
              </a:rPr>
              <a:t>są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spokojne,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ruszają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się.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Jest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im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dobrze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cieplutko. 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A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łapki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Skrzacika?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Też 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chcą,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żeby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im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było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przyjemnie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więc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skrzat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myśli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nich.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Najpierw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lewej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rączce.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Ona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chce odpocząć,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bo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bardzo 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napracowała.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Skrzacik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położył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rączkę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wygodnie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" dirty="0">
                <a:solidFill>
                  <a:srgbClr val="494948"/>
                </a:solidFill>
                <a:latin typeface="Trebuchet MS"/>
                <a:cs typeface="Trebuchet MS"/>
              </a:rPr>
              <a:t>na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posłaniu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wzdłuż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swego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ciała.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Paluszki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leżą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swobodnie.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20" dirty="0">
                <a:solidFill>
                  <a:srgbClr val="494948"/>
                </a:solidFill>
                <a:latin typeface="Trebuchet MS"/>
                <a:cs typeface="Trebuchet MS"/>
              </a:rPr>
              <a:t>Są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leniwe,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nic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im 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chce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robić.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A</a:t>
            </a:r>
            <a:r>
              <a:rPr sz="1300" i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prawa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ręka?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50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009" y="2151358"/>
            <a:ext cx="8326755" cy="2999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Skrzat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myśli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o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niej,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10" dirty="0">
                <a:solidFill>
                  <a:srgbClr val="494948"/>
                </a:solidFill>
                <a:latin typeface="Trebuchet MS"/>
                <a:cs typeface="Trebuchet MS"/>
              </a:rPr>
              <a:t>a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5" dirty="0">
                <a:solidFill>
                  <a:srgbClr val="494948"/>
                </a:solidFill>
                <a:latin typeface="Trebuchet MS"/>
                <a:cs typeface="Trebuchet MS"/>
              </a:rPr>
              <a:t>ona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robi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taka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ciężka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klocek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z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drewna,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ale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za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to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cieplutka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przyjemnie.</a:t>
            </a:r>
            <a:r>
              <a:rPr sz="1300" i="1" spc="-14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Teraz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Skrzacik 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myśli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tej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drugiej rączce.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Najpierw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sprawdza,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czy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wygodnie,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czy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paluszki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nie ruszają. 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Ojej!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Ona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też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robi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taka 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ciężka,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można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oderwać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od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kocyka.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Ale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dobrze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cieplutko.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Teraz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rączki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nóżki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leżą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już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spokojnie,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ruszają 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się.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Jest im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dobrze.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Odpoczywają.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Skrzat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już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nich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myśli. 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Ale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za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to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przypomniał sobie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swojej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głowie.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Opuszcza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ją  swobodnie,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aż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0" dirty="0">
                <a:solidFill>
                  <a:srgbClr val="494948"/>
                </a:solidFill>
                <a:latin typeface="Trebuchet MS"/>
                <a:cs typeface="Trebuchet MS"/>
              </a:rPr>
              <a:t>zapada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5" dirty="0">
                <a:solidFill>
                  <a:srgbClr val="494948"/>
                </a:solidFill>
                <a:latin typeface="Trebuchet MS"/>
                <a:cs typeface="Trebuchet MS"/>
              </a:rPr>
              <a:t>ona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w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poduszeczkę.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Główka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leci,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leci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gdzieś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w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dół....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Jest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40" dirty="0">
                <a:solidFill>
                  <a:srgbClr val="494948"/>
                </a:solidFill>
                <a:latin typeface="Trebuchet MS"/>
                <a:cs typeface="Trebuchet MS"/>
              </a:rPr>
              <a:t>jej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dobrze.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Buzia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również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 jest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spokojna. 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Oczka </a:t>
            </a:r>
            <a:r>
              <a:rPr sz="1300" i="1" spc="5" dirty="0">
                <a:solidFill>
                  <a:srgbClr val="494948"/>
                </a:solidFill>
                <a:latin typeface="Trebuchet MS"/>
                <a:cs typeface="Trebuchet MS"/>
              </a:rPr>
              <a:t>są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zamknięte,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nic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widzą,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jest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ciemno.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przyjemnie,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o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niczym się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nie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myśli.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Leżymy spokojnie,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cichutko..., 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słuchamy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razem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ze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skrzatem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szumi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las, jak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drzewa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śpiewają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(nauczyciel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nuci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kołysankę).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budzimy 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przeciągamy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rozkosznie. 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O,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jak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dobrze...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Skrzacik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się </a:t>
            </a:r>
            <a:r>
              <a:rPr sz="1300" i="1" spc="-35" dirty="0">
                <a:solidFill>
                  <a:srgbClr val="494948"/>
                </a:solidFill>
                <a:latin typeface="Trebuchet MS"/>
                <a:cs typeface="Trebuchet MS"/>
              </a:rPr>
              <a:t>wyspał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świetnie się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czuje.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Zatem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spróbujmy,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czy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potrafimy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wolno  unieść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górę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jedną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nóżkę,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potem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drugą 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-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górę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bach </a:t>
            </a:r>
            <a:r>
              <a:rPr sz="1300" i="1" spc="-110" dirty="0">
                <a:solidFill>
                  <a:srgbClr val="494948"/>
                </a:solidFill>
                <a:latin typeface="Trebuchet MS"/>
                <a:cs typeface="Trebuchet MS"/>
              </a:rPr>
              <a:t>!- </a:t>
            </a:r>
            <a:r>
              <a:rPr sz="1300" i="1" spc="-5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posłanie, </a:t>
            </a:r>
            <a:r>
              <a:rPr sz="1300" i="1" spc="-75" dirty="0">
                <a:solidFill>
                  <a:srgbClr val="494948"/>
                </a:solidFill>
                <a:latin typeface="Trebuchet MS"/>
                <a:cs typeface="Trebuchet MS"/>
              </a:rPr>
              <a:t>teraz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druga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w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górę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bach! </a:t>
            </a:r>
            <a:r>
              <a:rPr sz="1300" i="1" spc="-10" dirty="0">
                <a:solidFill>
                  <a:srgbClr val="494948"/>
                </a:solidFill>
                <a:latin typeface="Trebuchet MS"/>
                <a:cs typeface="Trebuchet MS"/>
              </a:rPr>
              <a:t>Na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posłanie. Skrzat 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podnosi</a:t>
            </a:r>
            <a:r>
              <a:rPr sz="1300" i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5" dirty="0">
                <a:solidFill>
                  <a:srgbClr val="494948"/>
                </a:solidFill>
                <a:latin typeface="Trebuchet MS"/>
                <a:cs typeface="Trebuchet MS"/>
              </a:rPr>
              <a:t>wstaje.</a:t>
            </a:r>
            <a:r>
              <a:rPr sz="1300" i="1" spc="-114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80" dirty="0">
                <a:solidFill>
                  <a:srgbClr val="494948"/>
                </a:solidFill>
                <a:latin typeface="Trebuchet MS"/>
                <a:cs typeface="Trebuchet MS"/>
              </a:rPr>
              <a:t>Ty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też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wstań,</a:t>
            </a:r>
            <a:r>
              <a:rPr sz="1300" i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0" dirty="0">
                <a:solidFill>
                  <a:srgbClr val="494948"/>
                </a:solidFill>
                <a:latin typeface="Trebuchet MS"/>
                <a:cs typeface="Trebuchet MS"/>
              </a:rPr>
              <a:t>przeciągnij</a:t>
            </a:r>
            <a:r>
              <a:rPr sz="1300" i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5" dirty="0">
                <a:solidFill>
                  <a:srgbClr val="494948"/>
                </a:solidFill>
                <a:latin typeface="Trebuchet MS"/>
                <a:cs typeface="Trebuchet MS"/>
              </a:rPr>
              <a:t>mocno.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Co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0" dirty="0">
                <a:solidFill>
                  <a:srgbClr val="494948"/>
                </a:solidFill>
                <a:latin typeface="Trebuchet MS"/>
                <a:cs typeface="Trebuchet MS"/>
              </a:rPr>
              <a:t>czułaś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30" dirty="0">
                <a:solidFill>
                  <a:srgbClr val="494948"/>
                </a:solidFill>
                <a:latin typeface="Trebuchet MS"/>
                <a:cs typeface="Trebuchet MS"/>
              </a:rPr>
              <a:t>podczas</a:t>
            </a:r>
            <a:r>
              <a:rPr sz="1300" i="1" spc="-12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25" dirty="0">
                <a:solidFill>
                  <a:srgbClr val="494948"/>
                </a:solidFill>
                <a:latin typeface="Trebuchet MS"/>
                <a:cs typeface="Trebuchet MS"/>
              </a:rPr>
              <a:t>zabawy?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50" dirty="0">
                <a:solidFill>
                  <a:srgbClr val="494948"/>
                </a:solidFill>
                <a:latin typeface="Trebuchet MS"/>
                <a:cs typeface="Trebuchet MS"/>
              </a:rPr>
              <a:t>Co</a:t>
            </a:r>
            <a:r>
              <a:rPr sz="1300" i="1" spc="-13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ci</a:t>
            </a:r>
            <a:r>
              <a:rPr sz="1300" i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65" dirty="0">
                <a:solidFill>
                  <a:srgbClr val="494948"/>
                </a:solidFill>
                <a:latin typeface="Trebuchet MS"/>
                <a:cs typeface="Trebuchet MS"/>
              </a:rPr>
              <a:t>się</a:t>
            </a:r>
            <a:r>
              <a:rPr sz="1300" i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70" dirty="0">
                <a:solidFill>
                  <a:srgbClr val="494948"/>
                </a:solidFill>
                <a:latin typeface="Trebuchet MS"/>
                <a:cs typeface="Trebuchet MS"/>
              </a:rPr>
              <a:t>najbardziej</a:t>
            </a:r>
            <a:r>
              <a:rPr sz="1300" i="1" spc="-9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i="1" spc="-45" dirty="0">
                <a:solidFill>
                  <a:srgbClr val="494948"/>
                </a:solidFill>
                <a:latin typeface="Trebuchet MS"/>
                <a:cs typeface="Trebuchet MS"/>
              </a:rPr>
              <a:t>spodobało?”.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8764" y="6382511"/>
            <a:ext cx="332740" cy="475615"/>
          </a:xfrm>
          <a:custGeom>
            <a:avLst/>
            <a:gdLst/>
            <a:ahLst/>
            <a:cxnLst/>
            <a:rect l="l" t="t" r="r" b="b"/>
            <a:pathLst>
              <a:path w="332740" h="475615">
                <a:moveTo>
                  <a:pt x="0" y="475487"/>
                </a:moveTo>
                <a:lnTo>
                  <a:pt x="332231" y="475487"/>
                </a:lnTo>
                <a:lnTo>
                  <a:pt x="332231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5" name="object 5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6985" y="2990215"/>
            <a:ext cx="71862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Dla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młodszych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dzieci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dobrą metodą </a:t>
            </a:r>
            <a:r>
              <a:rPr sz="1800" b="1" i="1" spc="-35" dirty="0">
                <a:solidFill>
                  <a:srgbClr val="2C4394"/>
                </a:solidFill>
                <a:latin typeface="Trebuchet MS"/>
                <a:cs typeface="Trebuchet MS"/>
              </a:rPr>
              <a:t>mogą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również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być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bajki 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relaksacyjne.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Bajkoterapia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polega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przede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wszystkim </a:t>
            </a:r>
            <a:r>
              <a:rPr sz="18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wizualizacji 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celu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odprężenia </a:t>
            </a:r>
            <a:r>
              <a:rPr sz="18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relaksu. Cała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historia </a:t>
            </a:r>
            <a:r>
              <a:rPr sz="18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bajki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opisywana </a:t>
            </a:r>
            <a:r>
              <a:rPr sz="1800" b="1" i="1" spc="-135" dirty="0">
                <a:solidFill>
                  <a:srgbClr val="2C4394"/>
                </a:solidFill>
                <a:latin typeface="Trebuchet MS"/>
                <a:cs typeface="Trebuchet MS"/>
              </a:rPr>
              <a:t>jest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sposób 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spokojny,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pobudzający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wszystkie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zmysły,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a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także </a:t>
            </a:r>
            <a:r>
              <a:rPr sz="18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działający  </a:t>
            </a:r>
            <a:r>
              <a:rPr sz="1800" b="1" i="1" spc="-50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wyobraźnię.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Bajka </a:t>
            </a:r>
            <a:r>
              <a:rPr sz="18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powinna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być </a:t>
            </a:r>
            <a:r>
              <a:rPr sz="18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krótka.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Można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również </a:t>
            </a:r>
            <a:r>
              <a:rPr sz="18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przy  </a:t>
            </a:r>
            <a:r>
              <a:rPr sz="18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opowiadaniu</a:t>
            </a:r>
            <a:r>
              <a:rPr sz="1800" b="1" i="1" spc="-21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bajki</a:t>
            </a:r>
            <a:r>
              <a:rPr sz="1800" b="1" i="1" spc="-19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włączyć</a:t>
            </a:r>
            <a:r>
              <a:rPr sz="1800" b="1" i="1" spc="-16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cichą,</a:t>
            </a:r>
            <a:r>
              <a:rPr sz="1800" b="1" i="1" spc="-18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spokojną</a:t>
            </a:r>
            <a:r>
              <a:rPr sz="1800" b="1" i="1" spc="-204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8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muzykę.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7680" y="2103120"/>
            <a:ext cx="8254365" cy="2909570"/>
            <a:chOff x="487680" y="2103120"/>
            <a:chExt cx="8254365" cy="2909570"/>
          </a:xfrm>
        </p:grpSpPr>
        <p:sp>
          <p:nvSpPr>
            <p:cNvPr id="12" name="object 12"/>
            <p:cNvSpPr/>
            <p:nvPr/>
          </p:nvSpPr>
          <p:spPr>
            <a:xfrm>
              <a:off x="497586" y="2559558"/>
              <a:ext cx="8234680" cy="2443480"/>
            </a:xfrm>
            <a:custGeom>
              <a:avLst/>
              <a:gdLst/>
              <a:ahLst/>
              <a:cxnLst/>
              <a:rect l="l" t="t" r="r" b="b"/>
              <a:pathLst>
                <a:path w="8234680" h="2443479">
                  <a:moveTo>
                    <a:pt x="0" y="124713"/>
                  </a:moveTo>
                  <a:lnTo>
                    <a:pt x="9804" y="76188"/>
                  </a:lnTo>
                  <a:lnTo>
                    <a:pt x="36541" y="36544"/>
                  </a:lnTo>
                  <a:lnTo>
                    <a:pt x="76198" y="9806"/>
                  </a:lnTo>
                  <a:lnTo>
                    <a:pt x="124764" y="0"/>
                  </a:lnTo>
                  <a:lnTo>
                    <a:pt x="8109458" y="0"/>
                  </a:lnTo>
                  <a:lnTo>
                    <a:pt x="8157983" y="9806"/>
                  </a:lnTo>
                  <a:lnTo>
                    <a:pt x="8197627" y="36544"/>
                  </a:lnTo>
                  <a:lnTo>
                    <a:pt x="8224365" y="76188"/>
                  </a:lnTo>
                  <a:lnTo>
                    <a:pt x="8234172" y="124713"/>
                  </a:lnTo>
                  <a:lnTo>
                    <a:pt x="8234172" y="2318258"/>
                  </a:lnTo>
                  <a:lnTo>
                    <a:pt x="8224365" y="2366783"/>
                  </a:lnTo>
                  <a:lnTo>
                    <a:pt x="8197627" y="2406427"/>
                  </a:lnTo>
                  <a:lnTo>
                    <a:pt x="8157983" y="2433165"/>
                  </a:lnTo>
                  <a:lnTo>
                    <a:pt x="8109458" y="2442972"/>
                  </a:lnTo>
                  <a:lnTo>
                    <a:pt x="124764" y="2442972"/>
                  </a:lnTo>
                  <a:lnTo>
                    <a:pt x="76198" y="2433165"/>
                  </a:lnTo>
                  <a:lnTo>
                    <a:pt x="36541" y="2406427"/>
                  </a:lnTo>
                  <a:lnTo>
                    <a:pt x="9804" y="2366783"/>
                  </a:lnTo>
                  <a:lnTo>
                    <a:pt x="0" y="2318258"/>
                  </a:lnTo>
                  <a:lnTo>
                    <a:pt x="0" y="124713"/>
                  </a:lnTo>
                  <a:close/>
                </a:path>
              </a:pathLst>
            </a:custGeom>
            <a:ln w="19812">
              <a:solidFill>
                <a:srgbClr val="2C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8031" y="2103120"/>
              <a:ext cx="906780" cy="838200"/>
            </a:xfrm>
            <a:custGeom>
              <a:avLst/>
              <a:gdLst/>
              <a:ahLst/>
              <a:cxnLst/>
              <a:rect l="l" t="t" r="r" b="b"/>
              <a:pathLst>
                <a:path w="906780" h="838200">
                  <a:moveTo>
                    <a:pt x="453390" y="0"/>
                  </a:moveTo>
                  <a:lnTo>
                    <a:pt x="403987" y="2458"/>
                  </a:lnTo>
                  <a:lnTo>
                    <a:pt x="356125" y="9663"/>
                  </a:lnTo>
                  <a:lnTo>
                    <a:pt x="310081" y="21360"/>
                  </a:lnTo>
                  <a:lnTo>
                    <a:pt x="266131" y="37293"/>
                  </a:lnTo>
                  <a:lnTo>
                    <a:pt x="224552" y="57206"/>
                  </a:lnTo>
                  <a:lnTo>
                    <a:pt x="185621" y="80845"/>
                  </a:lnTo>
                  <a:lnTo>
                    <a:pt x="149613" y="107953"/>
                  </a:lnTo>
                  <a:lnTo>
                    <a:pt x="116806" y="138277"/>
                  </a:lnTo>
                  <a:lnTo>
                    <a:pt x="87476" y="171559"/>
                  </a:lnTo>
                  <a:lnTo>
                    <a:pt x="61899" y="207546"/>
                  </a:lnTo>
                  <a:lnTo>
                    <a:pt x="40353" y="245981"/>
                  </a:lnTo>
                  <a:lnTo>
                    <a:pt x="23113" y="286609"/>
                  </a:lnTo>
                  <a:lnTo>
                    <a:pt x="10457" y="329175"/>
                  </a:lnTo>
                  <a:lnTo>
                    <a:pt x="2660" y="373424"/>
                  </a:lnTo>
                  <a:lnTo>
                    <a:pt x="0" y="419100"/>
                  </a:lnTo>
                  <a:lnTo>
                    <a:pt x="2660" y="464775"/>
                  </a:lnTo>
                  <a:lnTo>
                    <a:pt x="10457" y="509024"/>
                  </a:lnTo>
                  <a:lnTo>
                    <a:pt x="23113" y="551590"/>
                  </a:lnTo>
                  <a:lnTo>
                    <a:pt x="40353" y="592218"/>
                  </a:lnTo>
                  <a:lnTo>
                    <a:pt x="61899" y="630653"/>
                  </a:lnTo>
                  <a:lnTo>
                    <a:pt x="87476" y="666640"/>
                  </a:lnTo>
                  <a:lnTo>
                    <a:pt x="116806" y="699922"/>
                  </a:lnTo>
                  <a:lnTo>
                    <a:pt x="149613" y="730246"/>
                  </a:lnTo>
                  <a:lnTo>
                    <a:pt x="185621" y="757354"/>
                  </a:lnTo>
                  <a:lnTo>
                    <a:pt x="224552" y="780993"/>
                  </a:lnTo>
                  <a:lnTo>
                    <a:pt x="266131" y="800906"/>
                  </a:lnTo>
                  <a:lnTo>
                    <a:pt x="310081" y="816839"/>
                  </a:lnTo>
                  <a:lnTo>
                    <a:pt x="356125" y="828536"/>
                  </a:lnTo>
                  <a:lnTo>
                    <a:pt x="403987" y="835741"/>
                  </a:lnTo>
                  <a:lnTo>
                    <a:pt x="453390" y="838200"/>
                  </a:lnTo>
                  <a:lnTo>
                    <a:pt x="502799" y="835741"/>
                  </a:lnTo>
                  <a:lnTo>
                    <a:pt x="550665" y="828536"/>
                  </a:lnTo>
                  <a:lnTo>
                    <a:pt x="596713" y="816839"/>
                  </a:lnTo>
                  <a:lnTo>
                    <a:pt x="640664" y="800906"/>
                  </a:lnTo>
                  <a:lnTo>
                    <a:pt x="682244" y="780993"/>
                  </a:lnTo>
                  <a:lnTo>
                    <a:pt x="721175" y="757354"/>
                  </a:lnTo>
                  <a:lnTo>
                    <a:pt x="757181" y="730246"/>
                  </a:lnTo>
                  <a:lnTo>
                    <a:pt x="789986" y="699922"/>
                  </a:lnTo>
                  <a:lnTo>
                    <a:pt x="819314" y="666640"/>
                  </a:lnTo>
                  <a:lnTo>
                    <a:pt x="844888" y="630653"/>
                  </a:lnTo>
                  <a:lnTo>
                    <a:pt x="866432" y="592218"/>
                  </a:lnTo>
                  <a:lnTo>
                    <a:pt x="883670" y="551590"/>
                  </a:lnTo>
                  <a:lnTo>
                    <a:pt x="896324" y="509024"/>
                  </a:lnTo>
                  <a:lnTo>
                    <a:pt x="904120" y="464775"/>
                  </a:lnTo>
                  <a:lnTo>
                    <a:pt x="906780" y="419100"/>
                  </a:lnTo>
                  <a:lnTo>
                    <a:pt x="904120" y="373424"/>
                  </a:lnTo>
                  <a:lnTo>
                    <a:pt x="896324" y="329175"/>
                  </a:lnTo>
                  <a:lnTo>
                    <a:pt x="883670" y="286609"/>
                  </a:lnTo>
                  <a:lnTo>
                    <a:pt x="866432" y="245981"/>
                  </a:lnTo>
                  <a:lnTo>
                    <a:pt x="844888" y="207546"/>
                  </a:lnTo>
                  <a:lnTo>
                    <a:pt x="819314" y="171559"/>
                  </a:lnTo>
                  <a:lnTo>
                    <a:pt x="789986" y="138277"/>
                  </a:lnTo>
                  <a:lnTo>
                    <a:pt x="757181" y="107953"/>
                  </a:lnTo>
                  <a:lnTo>
                    <a:pt x="721175" y="80845"/>
                  </a:lnTo>
                  <a:lnTo>
                    <a:pt x="682244" y="57206"/>
                  </a:lnTo>
                  <a:lnTo>
                    <a:pt x="640664" y="37293"/>
                  </a:lnTo>
                  <a:lnTo>
                    <a:pt x="596713" y="21360"/>
                  </a:lnTo>
                  <a:lnTo>
                    <a:pt x="550665" y="9663"/>
                  </a:lnTo>
                  <a:lnTo>
                    <a:pt x="502799" y="2458"/>
                  </a:lnTo>
                  <a:lnTo>
                    <a:pt x="453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75029" y="2282012"/>
              <a:ext cx="390525" cy="423545"/>
            </a:xfrm>
            <a:custGeom>
              <a:avLst/>
              <a:gdLst/>
              <a:ahLst/>
              <a:cxnLst/>
              <a:rect l="l" t="t" r="r" b="b"/>
              <a:pathLst>
                <a:path w="390525" h="423544">
                  <a:moveTo>
                    <a:pt x="60261" y="129197"/>
                  </a:moveTo>
                  <a:lnTo>
                    <a:pt x="59093" y="124955"/>
                  </a:lnTo>
                  <a:lnTo>
                    <a:pt x="55600" y="123355"/>
                  </a:lnTo>
                  <a:lnTo>
                    <a:pt x="12052" y="101803"/>
                  </a:lnTo>
                  <a:lnTo>
                    <a:pt x="8750" y="100228"/>
                  </a:lnTo>
                  <a:lnTo>
                    <a:pt x="3898" y="101447"/>
                  </a:lnTo>
                  <a:lnTo>
                    <a:pt x="2146" y="104635"/>
                  </a:lnTo>
                  <a:lnTo>
                    <a:pt x="0" y="107645"/>
                  </a:lnTo>
                  <a:lnTo>
                    <a:pt x="1358" y="112052"/>
                  </a:lnTo>
                  <a:lnTo>
                    <a:pt x="5257" y="113461"/>
                  </a:lnTo>
                  <a:lnTo>
                    <a:pt x="48793" y="135039"/>
                  </a:lnTo>
                  <a:lnTo>
                    <a:pt x="49961" y="135559"/>
                  </a:lnTo>
                  <a:lnTo>
                    <a:pt x="50927" y="135915"/>
                  </a:lnTo>
                  <a:lnTo>
                    <a:pt x="54825" y="135915"/>
                  </a:lnTo>
                  <a:lnTo>
                    <a:pt x="57340" y="134683"/>
                  </a:lnTo>
                  <a:lnTo>
                    <a:pt x="58712" y="132384"/>
                  </a:lnTo>
                  <a:lnTo>
                    <a:pt x="60261" y="129197"/>
                  </a:lnTo>
                  <a:close/>
                </a:path>
                <a:path w="390525" h="423544">
                  <a:moveTo>
                    <a:pt x="115849" y="74409"/>
                  </a:moveTo>
                  <a:lnTo>
                    <a:pt x="113715" y="71234"/>
                  </a:lnTo>
                  <a:lnTo>
                    <a:pt x="87083" y="33235"/>
                  </a:lnTo>
                  <a:lnTo>
                    <a:pt x="84950" y="30060"/>
                  </a:lnTo>
                  <a:lnTo>
                    <a:pt x="80086" y="29349"/>
                  </a:lnTo>
                  <a:lnTo>
                    <a:pt x="76784" y="31280"/>
                  </a:lnTo>
                  <a:lnTo>
                    <a:pt x="73279" y="33235"/>
                  </a:lnTo>
                  <a:lnTo>
                    <a:pt x="72504" y="37477"/>
                  </a:lnTo>
                  <a:lnTo>
                    <a:pt x="74650" y="40665"/>
                  </a:lnTo>
                  <a:lnTo>
                    <a:pt x="103022" y="81127"/>
                  </a:lnTo>
                  <a:lnTo>
                    <a:pt x="105168" y="81826"/>
                  </a:lnTo>
                  <a:lnTo>
                    <a:pt x="109054" y="81826"/>
                  </a:lnTo>
                  <a:lnTo>
                    <a:pt x="110413" y="81483"/>
                  </a:lnTo>
                  <a:lnTo>
                    <a:pt x="111582" y="80606"/>
                  </a:lnTo>
                  <a:lnTo>
                    <a:pt x="115074" y="78651"/>
                  </a:lnTo>
                  <a:lnTo>
                    <a:pt x="115849" y="74409"/>
                  </a:lnTo>
                  <a:close/>
                </a:path>
                <a:path w="390525" h="423544">
                  <a:moveTo>
                    <a:pt x="202552" y="3022"/>
                  </a:moveTo>
                  <a:lnTo>
                    <a:pt x="199059" y="0"/>
                  </a:lnTo>
                  <a:lnTo>
                    <a:pt x="191287" y="0"/>
                  </a:lnTo>
                  <a:lnTo>
                    <a:pt x="187972" y="3022"/>
                  </a:lnTo>
                  <a:lnTo>
                    <a:pt x="187972" y="55499"/>
                  </a:lnTo>
                  <a:lnTo>
                    <a:pt x="191287" y="58674"/>
                  </a:lnTo>
                  <a:lnTo>
                    <a:pt x="199440" y="58674"/>
                  </a:lnTo>
                  <a:lnTo>
                    <a:pt x="202552" y="55499"/>
                  </a:lnTo>
                  <a:lnTo>
                    <a:pt x="202552" y="3022"/>
                  </a:lnTo>
                  <a:close/>
                </a:path>
                <a:path w="390525" h="423544">
                  <a:moveTo>
                    <a:pt x="246862" y="397471"/>
                  </a:moveTo>
                  <a:lnTo>
                    <a:pt x="238696" y="390398"/>
                  </a:lnTo>
                  <a:lnTo>
                    <a:pt x="232295" y="390398"/>
                  </a:lnTo>
                  <a:lnTo>
                    <a:pt x="232295" y="404545"/>
                  </a:lnTo>
                  <a:lnTo>
                    <a:pt x="232295" y="408432"/>
                  </a:lnTo>
                  <a:lnTo>
                    <a:pt x="230530" y="409663"/>
                  </a:lnTo>
                  <a:lnTo>
                    <a:pt x="159778" y="409663"/>
                  </a:lnTo>
                  <a:lnTo>
                    <a:pt x="158229" y="408432"/>
                  </a:lnTo>
                  <a:lnTo>
                    <a:pt x="158229" y="404533"/>
                  </a:lnTo>
                  <a:lnTo>
                    <a:pt x="159385" y="403479"/>
                  </a:lnTo>
                  <a:lnTo>
                    <a:pt x="230530" y="403479"/>
                  </a:lnTo>
                  <a:lnTo>
                    <a:pt x="232295" y="404545"/>
                  </a:lnTo>
                  <a:lnTo>
                    <a:pt x="232295" y="390398"/>
                  </a:lnTo>
                  <a:lnTo>
                    <a:pt x="151625" y="390398"/>
                  </a:lnTo>
                  <a:lnTo>
                    <a:pt x="143459" y="398005"/>
                  </a:lnTo>
                  <a:lnTo>
                    <a:pt x="143459" y="416026"/>
                  </a:lnTo>
                  <a:lnTo>
                    <a:pt x="151625" y="423443"/>
                  </a:lnTo>
                  <a:lnTo>
                    <a:pt x="238696" y="423443"/>
                  </a:lnTo>
                  <a:lnTo>
                    <a:pt x="246862" y="416026"/>
                  </a:lnTo>
                  <a:lnTo>
                    <a:pt x="246862" y="409663"/>
                  </a:lnTo>
                  <a:lnTo>
                    <a:pt x="246862" y="403479"/>
                  </a:lnTo>
                  <a:lnTo>
                    <a:pt x="246862" y="397471"/>
                  </a:lnTo>
                  <a:close/>
                </a:path>
                <a:path w="390525" h="423544">
                  <a:moveTo>
                    <a:pt x="261061" y="358406"/>
                  </a:moveTo>
                  <a:lnTo>
                    <a:pt x="252895" y="350989"/>
                  </a:lnTo>
                  <a:lnTo>
                    <a:pt x="246075" y="350989"/>
                  </a:lnTo>
                  <a:lnTo>
                    <a:pt x="246075" y="364947"/>
                  </a:lnTo>
                  <a:lnTo>
                    <a:pt x="246075" y="369011"/>
                  </a:lnTo>
                  <a:lnTo>
                    <a:pt x="244729" y="370078"/>
                  </a:lnTo>
                  <a:lnTo>
                    <a:pt x="145592" y="370078"/>
                  </a:lnTo>
                  <a:lnTo>
                    <a:pt x="143840" y="369011"/>
                  </a:lnTo>
                  <a:lnTo>
                    <a:pt x="143840" y="364947"/>
                  </a:lnTo>
                  <a:lnTo>
                    <a:pt x="145211" y="363893"/>
                  </a:lnTo>
                  <a:lnTo>
                    <a:pt x="244348" y="363893"/>
                  </a:lnTo>
                  <a:lnTo>
                    <a:pt x="246075" y="364947"/>
                  </a:lnTo>
                  <a:lnTo>
                    <a:pt x="246075" y="350989"/>
                  </a:lnTo>
                  <a:lnTo>
                    <a:pt x="137426" y="350989"/>
                  </a:lnTo>
                  <a:lnTo>
                    <a:pt x="129273" y="358406"/>
                  </a:lnTo>
                  <a:lnTo>
                    <a:pt x="129273" y="376440"/>
                  </a:lnTo>
                  <a:lnTo>
                    <a:pt x="137426" y="383857"/>
                  </a:lnTo>
                  <a:lnTo>
                    <a:pt x="242582" y="383857"/>
                  </a:lnTo>
                  <a:lnTo>
                    <a:pt x="252895" y="383501"/>
                  </a:lnTo>
                  <a:lnTo>
                    <a:pt x="261061" y="376440"/>
                  </a:lnTo>
                  <a:lnTo>
                    <a:pt x="261061" y="370078"/>
                  </a:lnTo>
                  <a:lnTo>
                    <a:pt x="261061" y="363893"/>
                  </a:lnTo>
                  <a:lnTo>
                    <a:pt x="261061" y="358406"/>
                  </a:lnTo>
                  <a:close/>
                </a:path>
                <a:path w="390525" h="423544">
                  <a:moveTo>
                    <a:pt x="288264" y="203606"/>
                  </a:moveTo>
                  <a:lnTo>
                    <a:pt x="281152" y="170726"/>
                  </a:lnTo>
                  <a:lnTo>
                    <a:pt x="261239" y="143865"/>
                  </a:lnTo>
                  <a:lnTo>
                    <a:pt x="231571" y="125755"/>
                  </a:lnTo>
                  <a:lnTo>
                    <a:pt x="195173" y="119113"/>
                  </a:lnTo>
                  <a:lnTo>
                    <a:pt x="191287" y="119113"/>
                  </a:lnTo>
                  <a:lnTo>
                    <a:pt x="187972" y="122135"/>
                  </a:lnTo>
                  <a:lnTo>
                    <a:pt x="187972" y="129197"/>
                  </a:lnTo>
                  <a:lnTo>
                    <a:pt x="191287" y="132384"/>
                  </a:lnTo>
                  <a:lnTo>
                    <a:pt x="195173" y="132384"/>
                  </a:lnTo>
                  <a:lnTo>
                    <a:pt x="225806" y="138023"/>
                  </a:lnTo>
                  <a:lnTo>
                    <a:pt x="250761" y="153352"/>
                  </a:lnTo>
                  <a:lnTo>
                    <a:pt x="267550" y="176009"/>
                  </a:lnTo>
                  <a:lnTo>
                    <a:pt x="273697" y="203606"/>
                  </a:lnTo>
                  <a:lnTo>
                    <a:pt x="273697" y="207137"/>
                  </a:lnTo>
                  <a:lnTo>
                    <a:pt x="276987" y="210324"/>
                  </a:lnTo>
                  <a:lnTo>
                    <a:pt x="284759" y="210324"/>
                  </a:lnTo>
                  <a:lnTo>
                    <a:pt x="288264" y="207137"/>
                  </a:lnTo>
                  <a:lnTo>
                    <a:pt x="288264" y="203606"/>
                  </a:lnTo>
                  <a:close/>
                </a:path>
                <a:path w="390525" h="423544">
                  <a:moveTo>
                    <a:pt x="315493" y="200075"/>
                  </a:moveTo>
                  <a:lnTo>
                    <a:pt x="306044" y="157784"/>
                  </a:lnTo>
                  <a:lnTo>
                    <a:pt x="300329" y="150101"/>
                  </a:lnTo>
                  <a:lnTo>
                    <a:pt x="300329" y="199720"/>
                  </a:lnTo>
                  <a:lnTo>
                    <a:pt x="297967" y="220154"/>
                  </a:lnTo>
                  <a:lnTo>
                    <a:pt x="291045" y="239420"/>
                  </a:lnTo>
                  <a:lnTo>
                    <a:pt x="279819" y="256844"/>
                  </a:lnTo>
                  <a:lnTo>
                    <a:pt x="264553" y="271818"/>
                  </a:lnTo>
                  <a:lnTo>
                    <a:pt x="263207" y="273050"/>
                  </a:lnTo>
                  <a:lnTo>
                    <a:pt x="263207" y="273405"/>
                  </a:lnTo>
                  <a:lnTo>
                    <a:pt x="253034" y="287337"/>
                  </a:lnTo>
                  <a:lnTo>
                    <a:pt x="246964" y="302920"/>
                  </a:lnTo>
                  <a:lnTo>
                    <a:pt x="243941" y="317842"/>
                  </a:lnTo>
                  <a:lnTo>
                    <a:pt x="242976" y="329780"/>
                  </a:lnTo>
                  <a:lnTo>
                    <a:pt x="147726" y="329780"/>
                  </a:lnTo>
                  <a:lnTo>
                    <a:pt x="137261" y="286143"/>
                  </a:lnTo>
                  <a:lnTo>
                    <a:pt x="110998" y="256844"/>
                  </a:lnTo>
                  <a:lnTo>
                    <a:pt x="99580" y="239420"/>
                  </a:lnTo>
                  <a:lnTo>
                    <a:pt x="92456" y="220154"/>
                  </a:lnTo>
                  <a:lnTo>
                    <a:pt x="90004" y="199720"/>
                  </a:lnTo>
                  <a:lnTo>
                    <a:pt x="98259" y="162483"/>
                  </a:lnTo>
                  <a:lnTo>
                    <a:pt x="120789" y="132092"/>
                  </a:lnTo>
                  <a:lnTo>
                    <a:pt x="154216" y="111620"/>
                  </a:lnTo>
                  <a:lnTo>
                    <a:pt x="195173" y="104114"/>
                  </a:lnTo>
                  <a:lnTo>
                    <a:pt x="236118" y="111620"/>
                  </a:lnTo>
                  <a:lnTo>
                    <a:pt x="269544" y="132092"/>
                  </a:lnTo>
                  <a:lnTo>
                    <a:pt x="292074" y="162483"/>
                  </a:lnTo>
                  <a:lnTo>
                    <a:pt x="300329" y="199720"/>
                  </a:lnTo>
                  <a:lnTo>
                    <a:pt x="300329" y="150101"/>
                  </a:lnTo>
                  <a:lnTo>
                    <a:pt x="280314" y="123164"/>
                  </a:lnTo>
                  <a:lnTo>
                    <a:pt x="249237" y="104114"/>
                  </a:lnTo>
                  <a:lnTo>
                    <a:pt x="242176" y="99796"/>
                  </a:lnTo>
                  <a:lnTo>
                    <a:pt x="195554" y="91211"/>
                  </a:lnTo>
                  <a:lnTo>
                    <a:pt x="149047" y="99796"/>
                  </a:lnTo>
                  <a:lnTo>
                    <a:pt x="110972" y="123164"/>
                  </a:lnTo>
                  <a:lnTo>
                    <a:pt x="85255" y="157784"/>
                  </a:lnTo>
                  <a:lnTo>
                    <a:pt x="75806" y="200075"/>
                  </a:lnTo>
                  <a:lnTo>
                    <a:pt x="78574" y="223266"/>
                  </a:lnTo>
                  <a:lnTo>
                    <a:pt x="86575" y="245173"/>
                  </a:lnTo>
                  <a:lnTo>
                    <a:pt x="99352" y="265023"/>
                  </a:lnTo>
                  <a:lnTo>
                    <a:pt x="116433" y="282067"/>
                  </a:lnTo>
                  <a:lnTo>
                    <a:pt x="127063" y="297726"/>
                  </a:lnTo>
                  <a:lnTo>
                    <a:pt x="132016" y="315506"/>
                  </a:lnTo>
                  <a:lnTo>
                    <a:pt x="133362" y="330187"/>
                  </a:lnTo>
                  <a:lnTo>
                    <a:pt x="133159" y="336499"/>
                  </a:lnTo>
                  <a:lnTo>
                    <a:pt x="133159" y="338442"/>
                  </a:lnTo>
                  <a:lnTo>
                    <a:pt x="133540" y="340029"/>
                  </a:lnTo>
                  <a:lnTo>
                    <a:pt x="135293" y="341452"/>
                  </a:lnTo>
                  <a:lnTo>
                    <a:pt x="136652" y="342684"/>
                  </a:lnTo>
                  <a:lnTo>
                    <a:pt x="138785" y="343395"/>
                  </a:lnTo>
                  <a:lnTo>
                    <a:pt x="252501" y="343395"/>
                  </a:lnTo>
                  <a:lnTo>
                    <a:pt x="254241" y="342684"/>
                  </a:lnTo>
                  <a:lnTo>
                    <a:pt x="256781" y="340385"/>
                  </a:lnTo>
                  <a:lnTo>
                    <a:pt x="257733" y="338442"/>
                  </a:lnTo>
                  <a:lnTo>
                    <a:pt x="257733" y="329780"/>
                  </a:lnTo>
                  <a:lnTo>
                    <a:pt x="259029" y="315506"/>
                  </a:lnTo>
                  <a:lnTo>
                    <a:pt x="275818" y="280835"/>
                  </a:lnTo>
                  <a:lnTo>
                    <a:pt x="292531" y="263715"/>
                  </a:lnTo>
                  <a:lnTo>
                    <a:pt x="304990" y="244094"/>
                  </a:lnTo>
                  <a:lnTo>
                    <a:pt x="312801" y="222656"/>
                  </a:lnTo>
                  <a:lnTo>
                    <a:pt x="315493" y="200075"/>
                  </a:lnTo>
                  <a:close/>
                </a:path>
                <a:path w="390525" h="423544">
                  <a:moveTo>
                    <a:pt x="321500" y="39954"/>
                  </a:moveTo>
                  <a:lnTo>
                    <a:pt x="320548" y="35521"/>
                  </a:lnTo>
                  <a:lnTo>
                    <a:pt x="317042" y="33591"/>
                  </a:lnTo>
                  <a:lnTo>
                    <a:pt x="313728" y="31280"/>
                  </a:lnTo>
                  <a:lnTo>
                    <a:pt x="309448" y="32537"/>
                  </a:lnTo>
                  <a:lnTo>
                    <a:pt x="307124" y="35166"/>
                  </a:lnTo>
                  <a:lnTo>
                    <a:pt x="279704" y="72834"/>
                  </a:lnTo>
                  <a:lnTo>
                    <a:pt x="276987" y="76009"/>
                  </a:lnTo>
                  <a:lnTo>
                    <a:pt x="277977" y="80251"/>
                  </a:lnTo>
                  <a:lnTo>
                    <a:pt x="281266" y="82181"/>
                  </a:lnTo>
                  <a:lnTo>
                    <a:pt x="282638" y="83083"/>
                  </a:lnTo>
                  <a:lnTo>
                    <a:pt x="283984" y="83439"/>
                  </a:lnTo>
                  <a:lnTo>
                    <a:pt x="287870" y="83439"/>
                  </a:lnTo>
                  <a:lnTo>
                    <a:pt x="290017" y="82181"/>
                  </a:lnTo>
                  <a:lnTo>
                    <a:pt x="291185" y="80251"/>
                  </a:lnTo>
                  <a:lnTo>
                    <a:pt x="318782" y="42608"/>
                  </a:lnTo>
                  <a:lnTo>
                    <a:pt x="321500" y="39954"/>
                  </a:lnTo>
                  <a:close/>
                </a:path>
                <a:path w="390525" h="423544">
                  <a:moveTo>
                    <a:pt x="390321" y="107645"/>
                  </a:moveTo>
                  <a:lnTo>
                    <a:pt x="388581" y="104635"/>
                  </a:lnTo>
                  <a:lnTo>
                    <a:pt x="387032" y="101447"/>
                  </a:lnTo>
                  <a:lnTo>
                    <a:pt x="382155" y="100228"/>
                  </a:lnTo>
                  <a:lnTo>
                    <a:pt x="378663" y="101803"/>
                  </a:lnTo>
                  <a:lnTo>
                    <a:pt x="331419" y="124955"/>
                  </a:lnTo>
                  <a:lnTo>
                    <a:pt x="330047" y="129197"/>
                  </a:lnTo>
                  <a:lnTo>
                    <a:pt x="331812" y="132384"/>
                  </a:lnTo>
                  <a:lnTo>
                    <a:pt x="332981" y="134683"/>
                  </a:lnTo>
                  <a:lnTo>
                    <a:pt x="335699" y="135915"/>
                  </a:lnTo>
                  <a:lnTo>
                    <a:pt x="339585" y="135915"/>
                  </a:lnTo>
                  <a:lnTo>
                    <a:pt x="340753" y="135559"/>
                  </a:lnTo>
                  <a:lnTo>
                    <a:pt x="341731" y="135039"/>
                  </a:lnTo>
                  <a:lnTo>
                    <a:pt x="385648" y="113461"/>
                  </a:lnTo>
                  <a:lnTo>
                    <a:pt x="389153" y="112052"/>
                  </a:lnTo>
                  <a:lnTo>
                    <a:pt x="390321" y="107645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9952" y="2208276"/>
              <a:ext cx="662940" cy="608330"/>
            </a:xfrm>
            <a:custGeom>
              <a:avLst/>
              <a:gdLst/>
              <a:ahLst/>
              <a:cxnLst/>
              <a:rect l="l" t="t" r="r" b="b"/>
              <a:pathLst>
                <a:path w="662939" h="608330">
                  <a:moveTo>
                    <a:pt x="0" y="304038"/>
                  </a:moveTo>
                  <a:lnTo>
                    <a:pt x="3595" y="259114"/>
                  </a:lnTo>
                  <a:lnTo>
                    <a:pt x="14038" y="216235"/>
                  </a:lnTo>
                  <a:lnTo>
                    <a:pt x="30817" y="175872"/>
                  </a:lnTo>
                  <a:lnTo>
                    <a:pt x="53416" y="138495"/>
                  </a:lnTo>
                  <a:lnTo>
                    <a:pt x="81323" y="104575"/>
                  </a:lnTo>
                  <a:lnTo>
                    <a:pt x="114025" y="74582"/>
                  </a:lnTo>
                  <a:lnTo>
                    <a:pt x="151007" y="48987"/>
                  </a:lnTo>
                  <a:lnTo>
                    <a:pt x="191756" y="28261"/>
                  </a:lnTo>
                  <a:lnTo>
                    <a:pt x="235758" y="12874"/>
                  </a:lnTo>
                  <a:lnTo>
                    <a:pt x="282501" y="3297"/>
                  </a:lnTo>
                  <a:lnTo>
                    <a:pt x="331469" y="0"/>
                  </a:lnTo>
                  <a:lnTo>
                    <a:pt x="380438" y="3297"/>
                  </a:lnTo>
                  <a:lnTo>
                    <a:pt x="427181" y="12874"/>
                  </a:lnTo>
                  <a:lnTo>
                    <a:pt x="471183" y="28261"/>
                  </a:lnTo>
                  <a:lnTo>
                    <a:pt x="511932" y="48987"/>
                  </a:lnTo>
                  <a:lnTo>
                    <a:pt x="548914" y="74582"/>
                  </a:lnTo>
                  <a:lnTo>
                    <a:pt x="581616" y="104575"/>
                  </a:lnTo>
                  <a:lnTo>
                    <a:pt x="609523" y="138495"/>
                  </a:lnTo>
                  <a:lnTo>
                    <a:pt x="632122" y="175872"/>
                  </a:lnTo>
                  <a:lnTo>
                    <a:pt x="648901" y="216235"/>
                  </a:lnTo>
                  <a:lnTo>
                    <a:pt x="659344" y="259114"/>
                  </a:lnTo>
                  <a:lnTo>
                    <a:pt x="662940" y="304038"/>
                  </a:lnTo>
                  <a:lnTo>
                    <a:pt x="659344" y="348961"/>
                  </a:lnTo>
                  <a:lnTo>
                    <a:pt x="648901" y="391840"/>
                  </a:lnTo>
                  <a:lnTo>
                    <a:pt x="632122" y="432203"/>
                  </a:lnTo>
                  <a:lnTo>
                    <a:pt x="609523" y="469580"/>
                  </a:lnTo>
                  <a:lnTo>
                    <a:pt x="581616" y="503500"/>
                  </a:lnTo>
                  <a:lnTo>
                    <a:pt x="548914" y="533493"/>
                  </a:lnTo>
                  <a:lnTo>
                    <a:pt x="511932" y="559088"/>
                  </a:lnTo>
                  <a:lnTo>
                    <a:pt x="471183" y="579814"/>
                  </a:lnTo>
                  <a:lnTo>
                    <a:pt x="427181" y="595201"/>
                  </a:lnTo>
                  <a:lnTo>
                    <a:pt x="380438" y="604778"/>
                  </a:lnTo>
                  <a:lnTo>
                    <a:pt x="331469" y="608076"/>
                  </a:lnTo>
                  <a:lnTo>
                    <a:pt x="282501" y="604778"/>
                  </a:lnTo>
                  <a:lnTo>
                    <a:pt x="235758" y="595201"/>
                  </a:lnTo>
                  <a:lnTo>
                    <a:pt x="191756" y="579814"/>
                  </a:lnTo>
                  <a:lnTo>
                    <a:pt x="151007" y="559088"/>
                  </a:lnTo>
                  <a:lnTo>
                    <a:pt x="114025" y="533493"/>
                  </a:lnTo>
                  <a:lnTo>
                    <a:pt x="81323" y="503500"/>
                  </a:lnTo>
                  <a:lnTo>
                    <a:pt x="53416" y="469580"/>
                  </a:lnTo>
                  <a:lnTo>
                    <a:pt x="30817" y="432203"/>
                  </a:lnTo>
                  <a:lnTo>
                    <a:pt x="14038" y="391840"/>
                  </a:lnTo>
                  <a:lnTo>
                    <a:pt x="3595" y="348961"/>
                  </a:lnTo>
                  <a:lnTo>
                    <a:pt x="0" y="304038"/>
                  </a:lnTo>
                  <a:close/>
                </a:path>
              </a:pathLst>
            </a:custGeom>
            <a:ln w="12192">
              <a:solidFill>
                <a:srgbClr val="DA1E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5868" y="6226860"/>
            <a:ext cx="60921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95" dirty="0">
                <a:latin typeface="Verdana"/>
                <a:cs typeface="Verdana"/>
              </a:rPr>
              <a:t>Przykłady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takich</a:t>
            </a:r>
            <a:r>
              <a:rPr sz="1100" spc="-160" dirty="0">
                <a:latin typeface="Verdana"/>
                <a:cs typeface="Verdana"/>
              </a:rPr>
              <a:t> </a:t>
            </a:r>
            <a:r>
              <a:rPr sz="1100" spc="-105" dirty="0">
                <a:latin typeface="Verdana"/>
                <a:cs typeface="Verdana"/>
              </a:rPr>
              <a:t>bajek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znajdziecie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105" dirty="0">
                <a:latin typeface="Verdana"/>
                <a:cs typeface="Verdana"/>
              </a:rPr>
              <a:t>na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końcu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poradnika.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50" dirty="0">
                <a:latin typeface="Verdana"/>
                <a:cs typeface="Verdana"/>
              </a:rPr>
              <a:t>Jeśli</a:t>
            </a:r>
            <a:r>
              <a:rPr sz="1100" spc="-145" dirty="0">
                <a:latin typeface="Verdana"/>
                <a:cs typeface="Verdana"/>
              </a:rPr>
              <a:t> </a:t>
            </a:r>
            <a:r>
              <a:rPr sz="1100" spc="-85" dirty="0">
                <a:latin typeface="Verdana"/>
                <a:cs typeface="Verdana"/>
              </a:rPr>
              <a:t>potrzebujecie</a:t>
            </a:r>
            <a:r>
              <a:rPr sz="1100" spc="-15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więcej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95" dirty="0">
                <a:latin typeface="Verdana"/>
                <a:cs typeface="Verdana"/>
              </a:rPr>
              <a:t>przykładów,</a:t>
            </a:r>
            <a:r>
              <a:rPr sz="1100" spc="-160" dirty="0">
                <a:latin typeface="Verdana"/>
                <a:cs typeface="Verdana"/>
              </a:rPr>
              <a:t> </a:t>
            </a:r>
            <a:r>
              <a:rPr sz="1100" spc="-100" dirty="0">
                <a:latin typeface="Verdana"/>
                <a:cs typeface="Verdana"/>
              </a:rPr>
              <a:t>zajrzyjcie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100" spc="-110" dirty="0">
                <a:latin typeface="Verdana"/>
                <a:cs typeface="Verdana"/>
              </a:rPr>
              <a:t>w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spc="-60" dirty="0">
                <a:latin typeface="Verdana"/>
                <a:cs typeface="Verdana"/>
              </a:rPr>
              <a:t>linki</a:t>
            </a:r>
            <a:r>
              <a:rPr sz="1100" spc="-160" dirty="0">
                <a:latin typeface="Verdana"/>
                <a:cs typeface="Verdana"/>
              </a:rPr>
              <a:t> </a:t>
            </a:r>
            <a:r>
              <a:rPr sz="1100" spc="-100" dirty="0">
                <a:latin typeface="Verdana"/>
                <a:cs typeface="Verdana"/>
              </a:rPr>
              <a:t>umieszczone</a:t>
            </a:r>
            <a:r>
              <a:rPr sz="1100" spc="-195" dirty="0">
                <a:latin typeface="Verdana"/>
                <a:cs typeface="Verdana"/>
              </a:rPr>
              <a:t> </a:t>
            </a:r>
            <a:r>
              <a:rPr sz="1100" spc="-105" dirty="0">
                <a:latin typeface="Verdana"/>
                <a:cs typeface="Verdana"/>
              </a:rPr>
              <a:t>na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90" dirty="0">
                <a:latin typeface="Verdana"/>
                <a:cs typeface="Verdana"/>
              </a:rPr>
              <a:t>końcu</a:t>
            </a:r>
            <a:r>
              <a:rPr sz="1100" spc="-175" dirty="0">
                <a:latin typeface="Verdana"/>
                <a:cs typeface="Verdana"/>
              </a:rPr>
              <a:t> </a:t>
            </a:r>
            <a:r>
              <a:rPr sz="1100" spc="-110" dirty="0">
                <a:latin typeface="Verdana"/>
                <a:cs typeface="Verdana"/>
              </a:rPr>
              <a:t>w</a:t>
            </a:r>
            <a:r>
              <a:rPr sz="1100" spc="-165" dirty="0">
                <a:latin typeface="Verdana"/>
                <a:cs typeface="Verdana"/>
              </a:rPr>
              <a:t> </a:t>
            </a:r>
            <a:r>
              <a:rPr sz="1100" spc="-70" dirty="0">
                <a:latin typeface="Verdana"/>
                <a:cs typeface="Verdana"/>
              </a:rPr>
              <a:t>bibliografii.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18" name="object 18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04859" y="6441744"/>
            <a:ext cx="459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576" y="3028188"/>
            <a:ext cx="8270748" cy="3270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1464" y="1648790"/>
            <a:ext cx="8326755" cy="114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Masaż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relaksacyjny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odprężenia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ciężkim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dniu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możecie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wykorzystać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masaż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relaksacyjny.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Taki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masaż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dodaje  energii,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poprawia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samopoczucie,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pozwala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wyciszać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nagromadzone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emocje,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przede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wszystkim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relaksuje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wycisza.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Przykład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takiego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masażu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znajdziecie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kolejnej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stronie.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2" name="object 12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53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321" y="1774698"/>
            <a:ext cx="7421880" cy="419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Trebuchet MS"/>
                <a:cs typeface="Trebuchet MS"/>
              </a:rPr>
              <a:t>„Deszczyk”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kładzie się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brzuchu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opierając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policzek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dłoniach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ułożonych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podłodze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płasko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jedna na drugiej. 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Rodzic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mówi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tekst </a:t>
            </a:r>
            <a:r>
              <a:rPr sz="1200" spc="-3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ilustruje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go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czynnościami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palców </a:t>
            </a:r>
            <a:r>
              <a:rPr sz="1200" spc="-3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200" spc="-70" dirty="0">
                <a:solidFill>
                  <a:srgbClr val="494948"/>
                </a:solidFill>
                <a:latin typeface="Verdana"/>
                <a:cs typeface="Verdana"/>
              </a:rPr>
              <a:t>dłoni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plecach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leżącego dziecka.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Ilustrację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wspomagać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94948"/>
                </a:solidFill>
                <a:latin typeface="Verdana"/>
                <a:cs typeface="Verdana"/>
              </a:rPr>
              <a:t>muzyka.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Tędy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płynie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rzeczka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rysowanie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palcem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rzeczki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karku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krzyża</a:t>
            </a:r>
            <a:endParaRPr sz="1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Idzie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pani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szpileczkach</a:t>
            </a:r>
            <a:r>
              <a:rPr sz="12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dotykanie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pleców</a:t>
            </a:r>
            <a:r>
              <a:rPr sz="12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wskazującymi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palcami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krzyża</a:t>
            </a:r>
            <a:r>
              <a:rPr sz="12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głowy</a:t>
            </a:r>
            <a:endParaRPr sz="12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Tu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przebiegły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konie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delikatne klepanie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pleców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palcami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zwiniętymi,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pięści od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krzyża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głowy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rytmie 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galopu</a:t>
            </a:r>
            <a:r>
              <a:rPr sz="12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koni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„pa-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ta-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taj”</a:t>
            </a:r>
            <a:endParaRPr sz="12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Tędy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przeszły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słonie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powolne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oklepywanie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pleców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od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krzyża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ku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głowie, całymi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dłońmi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ułożonymi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kształcie 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łódeczki</a:t>
            </a:r>
            <a:endParaRPr sz="1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70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tu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idzie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szczypaweczka,</a:t>
            </a:r>
            <a:r>
              <a:rPr sz="12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umiarkowane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szczypanie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kręgosłupa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krzyża</a:t>
            </a:r>
            <a:r>
              <a:rPr sz="12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ku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głowie,</a:t>
            </a:r>
            <a:endParaRPr sz="1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Zaświeciły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dwa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słoneczka,</a:t>
            </a:r>
            <a:r>
              <a:rPr sz="12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powolny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kolisty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494948"/>
                </a:solidFill>
                <a:latin typeface="Verdana"/>
                <a:cs typeface="Verdana"/>
              </a:rPr>
              <a:t>masaż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górnej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części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pleców</a:t>
            </a:r>
            <a:r>
              <a:rPr sz="12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otwartymi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dłońmi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(palce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złączone),</a:t>
            </a:r>
            <a:endParaRPr sz="1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Spadł</a:t>
            </a:r>
            <a:r>
              <a:rPr sz="12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drobniutki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deszczyk,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-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przebieranie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wszystkimi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palcami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plecach</a:t>
            </a:r>
            <a:r>
              <a:rPr sz="12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od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krzyża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ku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głowie,</a:t>
            </a:r>
            <a:endParaRPr sz="12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200" spc="-145" dirty="0">
                <a:solidFill>
                  <a:srgbClr val="494948"/>
                </a:solidFill>
                <a:latin typeface="Verdana"/>
                <a:cs typeface="Verdana"/>
              </a:rPr>
              <a:t>Czy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przeszedł</a:t>
            </a:r>
            <a:r>
              <a:rPr sz="12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Cię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dreszczyk?”</a:t>
            </a:r>
            <a:r>
              <a:rPr sz="12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lekkie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szczypanie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kręgów</a:t>
            </a:r>
            <a:r>
              <a:rPr sz="12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szyjnych.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321" y="1727961"/>
            <a:ext cx="7422515" cy="3839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rebuchet MS"/>
                <a:cs typeface="Trebuchet MS"/>
              </a:rPr>
              <a:t>Masaż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5" dirty="0">
                <a:latin typeface="Trebuchet MS"/>
                <a:cs typeface="Trebuchet MS"/>
              </a:rPr>
              <a:t>nóg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Dziecko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leży</a:t>
            </a:r>
            <a:r>
              <a:rPr sz="1200" spc="-1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brzuchu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opierając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policzek</a:t>
            </a:r>
            <a:r>
              <a:rPr sz="1200" spc="-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494948"/>
                </a:solidFill>
                <a:latin typeface="Verdana"/>
                <a:cs typeface="Verdana"/>
              </a:rPr>
              <a:t>dłoniach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ułożonych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podłodze</a:t>
            </a:r>
            <a:r>
              <a:rPr sz="12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płasko</a:t>
            </a:r>
            <a:r>
              <a:rPr sz="12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jedna</a:t>
            </a:r>
            <a:r>
              <a:rPr sz="12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drugiej.</a:t>
            </a:r>
            <a:r>
              <a:rPr sz="12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Rodzic</a:t>
            </a:r>
            <a:r>
              <a:rPr sz="12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klęka 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za leżącym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dzieckiem,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ujmuje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jego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nogę,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ugina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ją w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kolanie,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mówi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tekst </a:t>
            </a:r>
            <a:r>
              <a:rPr sz="1200" spc="-35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ilustruje </a:t>
            </a:r>
            <a:r>
              <a:rPr sz="1200" spc="-114" dirty="0">
                <a:solidFill>
                  <a:srgbClr val="494948"/>
                </a:solidFill>
                <a:latin typeface="Verdana"/>
                <a:cs typeface="Verdana"/>
              </a:rPr>
              <a:t>go </a:t>
            </a:r>
            <a:r>
              <a:rPr sz="1200" spc="-100" dirty="0">
                <a:solidFill>
                  <a:srgbClr val="494948"/>
                </a:solidFill>
                <a:latin typeface="Verdana"/>
                <a:cs typeface="Verdana"/>
              </a:rPr>
              <a:t>czynnościami </a:t>
            </a:r>
            <a:r>
              <a:rPr sz="1200" spc="-70" dirty="0">
                <a:solidFill>
                  <a:srgbClr val="494948"/>
                </a:solidFill>
                <a:latin typeface="Verdana"/>
                <a:cs typeface="Verdana"/>
              </a:rPr>
              <a:t>dłoni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200" spc="-95" dirty="0">
                <a:solidFill>
                  <a:srgbClr val="494948"/>
                </a:solidFill>
                <a:latin typeface="Verdana"/>
                <a:cs typeface="Verdana"/>
              </a:rPr>
              <a:t>łydce 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ugiętej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nogi.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To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494948"/>
                </a:solidFill>
                <a:latin typeface="Verdana"/>
                <a:cs typeface="Verdana"/>
              </a:rPr>
              <a:t>samo</a:t>
            </a:r>
            <a:r>
              <a:rPr sz="12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90" dirty="0">
                <a:solidFill>
                  <a:srgbClr val="494948"/>
                </a:solidFill>
                <a:latin typeface="Verdana"/>
                <a:cs typeface="Verdana"/>
              </a:rPr>
              <a:t>ćwiczenie</a:t>
            </a:r>
            <a:r>
              <a:rPr sz="12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można</a:t>
            </a:r>
            <a:r>
              <a:rPr sz="12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wykonać</a:t>
            </a:r>
            <a:r>
              <a:rPr sz="12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rękach</a:t>
            </a:r>
            <a:r>
              <a:rPr sz="12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494948"/>
                </a:solidFill>
                <a:latin typeface="Verdana"/>
                <a:cs typeface="Verdana"/>
              </a:rPr>
              <a:t>leżącego</a:t>
            </a:r>
            <a:r>
              <a:rPr sz="12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2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494948"/>
                </a:solidFill>
                <a:latin typeface="Verdana"/>
                <a:cs typeface="Verdana"/>
              </a:rPr>
              <a:t>wznak.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95" dirty="0">
                <a:latin typeface="Verdana"/>
                <a:cs typeface="Verdana"/>
              </a:rPr>
              <a:t>“Cicho,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cichutko,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25" dirty="0">
                <a:latin typeface="Verdana"/>
                <a:cs typeface="Verdana"/>
              </a:rPr>
              <a:t>w </a:t>
            </a:r>
            <a:r>
              <a:rPr sz="1200" spc="-114" dirty="0">
                <a:latin typeface="Verdana"/>
                <a:cs typeface="Verdana"/>
              </a:rPr>
              <a:t>puszystej</a:t>
            </a:r>
            <a:r>
              <a:rPr sz="1200" spc="-285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kurteczce,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latin typeface="Verdana"/>
                <a:cs typeface="Verdana"/>
              </a:rPr>
              <a:t>chodziła</a:t>
            </a:r>
            <a:r>
              <a:rPr sz="1200" spc="-210" dirty="0">
                <a:latin typeface="Verdana"/>
                <a:cs typeface="Verdana"/>
              </a:rPr>
              <a:t> </a:t>
            </a:r>
            <a:r>
              <a:rPr sz="1200" spc="-135" dirty="0">
                <a:latin typeface="Verdana"/>
                <a:cs typeface="Verdana"/>
              </a:rPr>
              <a:t>myszka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0" dirty="0">
                <a:latin typeface="Verdana"/>
                <a:cs typeface="Verdana"/>
              </a:rPr>
              <a:t>po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gładkiej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półeczce.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90" dirty="0">
                <a:latin typeface="Verdana"/>
                <a:cs typeface="Verdana"/>
              </a:rPr>
              <a:t>–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powolne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głaskanie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łydki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pięty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do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kolana,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5" dirty="0">
                <a:latin typeface="Verdana"/>
                <a:cs typeface="Verdana"/>
              </a:rPr>
              <a:t>Znalazła </a:t>
            </a:r>
            <a:r>
              <a:rPr sz="1200" spc="-114" dirty="0">
                <a:latin typeface="Verdana"/>
                <a:cs typeface="Verdana"/>
              </a:rPr>
              <a:t>ser</a:t>
            </a:r>
            <a:r>
              <a:rPr sz="1200" spc="-30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żółty,</a:t>
            </a:r>
            <a:endParaRPr sz="1200">
              <a:latin typeface="Verdana"/>
              <a:cs typeface="Verdana"/>
            </a:endParaRPr>
          </a:p>
          <a:p>
            <a:pPr marL="12700" marR="587375">
              <a:lnSpc>
                <a:spcPct val="100000"/>
              </a:lnSpc>
            </a:pPr>
            <a:r>
              <a:rPr sz="1200" spc="-110" dirty="0">
                <a:latin typeface="Verdana"/>
                <a:cs typeface="Verdana"/>
              </a:rPr>
              <a:t>ząbkami</a:t>
            </a:r>
            <a:r>
              <a:rPr sz="1200" spc="-175" dirty="0">
                <a:latin typeface="Verdana"/>
                <a:cs typeface="Verdana"/>
              </a:rPr>
              <a:t> </a:t>
            </a:r>
            <a:r>
              <a:rPr sz="1200" spc="-114" dirty="0">
                <a:latin typeface="Verdana"/>
                <a:cs typeface="Verdana"/>
              </a:rPr>
              <a:t>go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jadła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135" dirty="0">
                <a:latin typeface="Verdana"/>
                <a:cs typeface="Verdana"/>
              </a:rPr>
              <a:t>(pauza),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75" dirty="0">
                <a:latin typeface="Verdana"/>
                <a:cs typeface="Verdana"/>
              </a:rPr>
              <a:t>- </a:t>
            </a:r>
            <a:r>
              <a:rPr sz="1200" spc="-90" dirty="0">
                <a:latin typeface="Verdana"/>
                <a:cs typeface="Verdana"/>
              </a:rPr>
              <a:t>powolne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ściskanie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łydki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palcami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rozpoczynając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do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pięty,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120" dirty="0">
                <a:latin typeface="Verdana"/>
                <a:cs typeface="Verdana"/>
              </a:rPr>
              <a:t>a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kończąc</a:t>
            </a:r>
            <a:r>
              <a:rPr sz="1200" spc="-170" dirty="0">
                <a:latin typeface="Verdana"/>
                <a:cs typeface="Verdana"/>
              </a:rPr>
              <a:t> </a:t>
            </a:r>
            <a:r>
              <a:rPr sz="1200" spc="-114" dirty="0">
                <a:latin typeface="Verdana"/>
                <a:cs typeface="Verdana"/>
              </a:rPr>
              <a:t>przy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kolanie,  </a:t>
            </a:r>
            <a:r>
              <a:rPr sz="1200" spc="-100" dirty="0">
                <a:latin typeface="Verdana"/>
                <a:cs typeface="Verdana"/>
              </a:rPr>
              <a:t>strzepnęła</a:t>
            </a:r>
            <a:r>
              <a:rPr sz="1200" spc="-22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okruszki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135" dirty="0">
                <a:latin typeface="Verdana"/>
                <a:cs typeface="Verdana"/>
              </a:rPr>
              <a:t>(pauza),</a:t>
            </a:r>
            <a:r>
              <a:rPr sz="1200" spc="-165" dirty="0">
                <a:latin typeface="Verdana"/>
                <a:cs typeface="Verdana"/>
              </a:rPr>
              <a:t> </a:t>
            </a:r>
            <a:r>
              <a:rPr sz="1200" spc="-175" dirty="0">
                <a:latin typeface="Verdana"/>
                <a:cs typeface="Verdana"/>
              </a:rPr>
              <a:t>- </a:t>
            </a:r>
            <a:r>
              <a:rPr sz="1200" spc="-110" dirty="0">
                <a:latin typeface="Verdana"/>
                <a:cs typeface="Verdana"/>
              </a:rPr>
              <a:t>szybkie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klepanie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łydki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od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pięty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do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kolana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10" dirty="0">
                <a:latin typeface="Verdana"/>
                <a:cs typeface="Verdana"/>
              </a:rPr>
              <a:t>luźnymi,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rozstawionymi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palcami,</a:t>
            </a:r>
            <a:endParaRPr sz="1200">
              <a:latin typeface="Verdana"/>
              <a:cs typeface="Verdana"/>
            </a:endParaRPr>
          </a:p>
          <a:p>
            <a:pPr marL="12700" marR="6315075">
              <a:lnSpc>
                <a:spcPct val="100000"/>
              </a:lnSpc>
            </a:pPr>
            <a:r>
              <a:rPr sz="1200" spc="-125" dirty="0">
                <a:latin typeface="Verdana"/>
                <a:cs typeface="Verdana"/>
              </a:rPr>
              <a:t>w </a:t>
            </a:r>
            <a:r>
              <a:rPr sz="1200" spc="-95" dirty="0">
                <a:latin typeface="Verdana"/>
                <a:cs typeface="Verdana"/>
              </a:rPr>
              <a:t>kąciku</a:t>
            </a:r>
            <a:r>
              <a:rPr sz="1200" spc="-31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usiadła,  okruszki</a:t>
            </a:r>
            <a:r>
              <a:rPr sz="1200" spc="-25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zebrała,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14" dirty="0">
                <a:latin typeface="Verdana"/>
                <a:cs typeface="Verdana"/>
              </a:rPr>
              <a:t>ząbkami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20" dirty="0">
                <a:latin typeface="Verdana"/>
                <a:cs typeface="Verdana"/>
              </a:rPr>
              <a:t>je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zjadła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135" dirty="0">
                <a:latin typeface="Verdana"/>
                <a:cs typeface="Verdana"/>
              </a:rPr>
              <a:t>(pauza),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75" dirty="0">
                <a:latin typeface="Verdana"/>
                <a:cs typeface="Verdana"/>
              </a:rPr>
              <a:t>-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powolne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ściskanie</a:t>
            </a:r>
            <a:r>
              <a:rPr sz="1200" spc="-175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łydki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od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pięty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do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kolana,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0" dirty="0">
                <a:latin typeface="Verdana"/>
                <a:cs typeface="Verdana"/>
              </a:rPr>
              <a:t>po </a:t>
            </a:r>
            <a:r>
              <a:rPr sz="1200" spc="-100" dirty="0">
                <a:latin typeface="Verdana"/>
                <a:cs typeface="Verdana"/>
              </a:rPr>
              <a:t>gładkiej</a:t>
            </a:r>
            <a:r>
              <a:rPr sz="1200" spc="-320" dirty="0">
                <a:latin typeface="Verdana"/>
                <a:cs typeface="Verdana"/>
              </a:rPr>
              <a:t> </a:t>
            </a:r>
            <a:r>
              <a:rPr sz="1200" spc="-90" dirty="0">
                <a:latin typeface="Verdana"/>
                <a:cs typeface="Verdana"/>
              </a:rPr>
              <a:t>półeczce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85" dirty="0">
                <a:latin typeface="Verdana"/>
                <a:cs typeface="Verdana"/>
              </a:rPr>
              <a:t>chodziła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125" dirty="0">
                <a:latin typeface="Verdana"/>
                <a:cs typeface="Verdana"/>
              </a:rPr>
              <a:t>w</a:t>
            </a:r>
            <a:r>
              <a:rPr sz="1200" spc="-185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kurteczce.”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90" dirty="0">
                <a:latin typeface="Verdana"/>
                <a:cs typeface="Verdana"/>
              </a:rPr>
              <a:t>–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105" dirty="0">
                <a:latin typeface="Verdana"/>
                <a:cs typeface="Verdana"/>
              </a:rPr>
              <a:t>głaskanie</a:t>
            </a:r>
            <a:r>
              <a:rPr sz="1200" spc="-18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łydki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od</a:t>
            </a:r>
            <a:r>
              <a:rPr sz="1200" spc="-195" dirty="0">
                <a:latin typeface="Verdana"/>
                <a:cs typeface="Verdana"/>
              </a:rPr>
              <a:t> </a:t>
            </a:r>
            <a:r>
              <a:rPr sz="1200" spc="-95" dirty="0">
                <a:latin typeface="Verdana"/>
                <a:cs typeface="Verdana"/>
              </a:rPr>
              <a:t>pięty</a:t>
            </a:r>
            <a:r>
              <a:rPr sz="1200" spc="-204" dirty="0">
                <a:latin typeface="Verdana"/>
                <a:cs typeface="Verdana"/>
              </a:rPr>
              <a:t> </a:t>
            </a:r>
            <a:r>
              <a:rPr sz="1200" spc="-80" dirty="0">
                <a:latin typeface="Verdana"/>
                <a:cs typeface="Verdana"/>
              </a:rPr>
              <a:t>do</a:t>
            </a:r>
            <a:r>
              <a:rPr sz="1200" spc="-200" dirty="0">
                <a:latin typeface="Verdana"/>
                <a:cs typeface="Verdana"/>
              </a:rPr>
              <a:t> </a:t>
            </a:r>
            <a:r>
              <a:rPr sz="1200" spc="-100" dirty="0">
                <a:latin typeface="Verdana"/>
                <a:cs typeface="Verdana"/>
              </a:rPr>
              <a:t>kolana.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0" dirty="0">
                <a:latin typeface="Verdana"/>
                <a:cs typeface="Verdana"/>
              </a:rPr>
              <a:t>(J.</a:t>
            </a:r>
            <a:r>
              <a:rPr sz="1200" spc="-190" dirty="0">
                <a:latin typeface="Verdana"/>
                <a:cs typeface="Verdana"/>
              </a:rPr>
              <a:t> </a:t>
            </a:r>
            <a:r>
              <a:rPr sz="1200" spc="-110" dirty="0">
                <a:latin typeface="Verdana"/>
                <a:cs typeface="Verdana"/>
              </a:rPr>
              <a:t>Stadnicka)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48790"/>
            <a:ext cx="8326120" cy="1141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Teksty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afirmacyjne</a:t>
            </a:r>
            <a:r>
              <a:rPr sz="1600" b="1" spc="-13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-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wizualizacje</a:t>
            </a:r>
            <a:r>
              <a:rPr sz="1600" b="1" spc="-15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dla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60" dirty="0">
                <a:latin typeface="Trebuchet MS"/>
                <a:cs typeface="Trebuchet MS"/>
              </a:rPr>
              <a:t>dzieci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Kolejnym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przydatnym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elementem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odprężenia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teksty afirmacyjne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wizualizacje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dzieci.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Celem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relaksu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wizualizację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wprowadzenie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zarówno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ciała,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jak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umysłu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stan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totalnej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relaksacji.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następnej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stronie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znajdziecie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dwa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przykładowe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teksty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wykorzystania</a:t>
            </a:r>
            <a:r>
              <a:rPr sz="1400" spc="-2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domu.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3" name="object 13"/>
          <p:cNvSpPr/>
          <p:nvPr/>
        </p:nvSpPr>
        <p:spPr>
          <a:xfrm>
            <a:off x="451104" y="3040379"/>
            <a:ext cx="8279892" cy="3145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072" y="1764868"/>
            <a:ext cx="7423784" cy="428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Trebuchet MS"/>
                <a:cs typeface="Trebuchet MS"/>
              </a:rPr>
              <a:t>„Wodospad”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35" dirty="0">
                <a:latin typeface="Verdana"/>
                <a:cs typeface="Verdana"/>
              </a:rPr>
              <a:t>“Wyobraź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10" dirty="0">
                <a:latin typeface="Verdana"/>
                <a:cs typeface="Verdana"/>
              </a:rPr>
              <a:t>sobie,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30" dirty="0">
                <a:latin typeface="Verdana"/>
                <a:cs typeface="Verdana"/>
              </a:rPr>
              <a:t>że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25" dirty="0">
                <a:latin typeface="Verdana"/>
                <a:cs typeface="Verdana"/>
              </a:rPr>
              <a:t>spacerujesz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90" dirty="0">
                <a:latin typeface="Verdana"/>
                <a:cs typeface="Verdana"/>
              </a:rPr>
              <a:t>po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05" dirty="0">
                <a:latin typeface="Verdana"/>
                <a:cs typeface="Verdana"/>
              </a:rPr>
              <a:t>lesie.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125" dirty="0">
                <a:latin typeface="Verdana"/>
                <a:cs typeface="Verdana"/>
              </a:rPr>
              <a:t>Otaczają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Cię</a:t>
            </a:r>
            <a:r>
              <a:rPr sz="1350" spc="-165" dirty="0">
                <a:latin typeface="Verdana"/>
                <a:cs typeface="Verdana"/>
              </a:rPr>
              <a:t> </a:t>
            </a:r>
            <a:r>
              <a:rPr sz="1350" spc="-155" dirty="0">
                <a:latin typeface="Verdana"/>
                <a:cs typeface="Verdana"/>
              </a:rPr>
              <a:t>same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duże</a:t>
            </a:r>
            <a:r>
              <a:rPr sz="1350" spc="-165" dirty="0">
                <a:latin typeface="Verdana"/>
                <a:cs typeface="Verdana"/>
              </a:rPr>
              <a:t> </a:t>
            </a:r>
            <a:r>
              <a:rPr sz="1350" spc="-130" dirty="0">
                <a:latin typeface="Verdana"/>
                <a:cs typeface="Verdana"/>
              </a:rPr>
              <a:t>drzewa.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95" dirty="0">
                <a:latin typeface="Verdana"/>
                <a:cs typeface="Verdana"/>
              </a:rPr>
              <a:t>Pogodnie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zagłębiasz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05" dirty="0">
                <a:latin typeface="Verdana"/>
                <a:cs typeface="Verdana"/>
              </a:rPr>
              <a:t>się</a:t>
            </a:r>
            <a:r>
              <a:rPr sz="1350" spc="-170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w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las.  </a:t>
            </a:r>
            <a:r>
              <a:rPr sz="1350" spc="-270" dirty="0">
                <a:latin typeface="Verdana"/>
                <a:cs typeface="Verdana"/>
              </a:rPr>
              <a:t>W </a:t>
            </a:r>
            <a:r>
              <a:rPr sz="1350" spc="-125" dirty="0">
                <a:latin typeface="Verdana"/>
                <a:cs typeface="Verdana"/>
              </a:rPr>
              <a:t>pewnej </a:t>
            </a:r>
            <a:r>
              <a:rPr sz="1350" spc="-75" dirty="0">
                <a:latin typeface="Verdana"/>
                <a:cs typeface="Verdana"/>
              </a:rPr>
              <a:t>chwili </a:t>
            </a:r>
            <a:r>
              <a:rPr sz="1350" spc="-100" dirty="0">
                <a:latin typeface="Verdana"/>
                <a:cs typeface="Verdana"/>
              </a:rPr>
              <a:t>dociera </a:t>
            </a:r>
            <a:r>
              <a:rPr sz="1350" spc="-90" dirty="0">
                <a:latin typeface="Verdana"/>
                <a:cs typeface="Verdana"/>
              </a:rPr>
              <a:t>do </a:t>
            </a:r>
            <a:r>
              <a:rPr sz="1350" spc="-100" dirty="0">
                <a:latin typeface="Verdana"/>
                <a:cs typeface="Verdana"/>
              </a:rPr>
              <a:t>Ciebie </a:t>
            </a:r>
            <a:r>
              <a:rPr sz="1350" spc="-145" dirty="0">
                <a:latin typeface="Verdana"/>
                <a:cs typeface="Verdana"/>
              </a:rPr>
              <a:t>szum </a:t>
            </a:r>
            <a:r>
              <a:rPr sz="1350" spc="-114" dirty="0">
                <a:latin typeface="Verdana"/>
                <a:cs typeface="Verdana"/>
              </a:rPr>
              <a:t>płynącej </a:t>
            </a:r>
            <a:r>
              <a:rPr sz="1350" spc="-125" dirty="0">
                <a:latin typeface="Verdana"/>
                <a:cs typeface="Verdana"/>
              </a:rPr>
              <a:t>wody. </a:t>
            </a:r>
            <a:r>
              <a:rPr sz="1350" spc="-80" dirty="0">
                <a:latin typeface="Verdana"/>
                <a:cs typeface="Verdana"/>
              </a:rPr>
              <a:t>Jest </a:t>
            </a:r>
            <a:r>
              <a:rPr sz="1350" spc="-85" dirty="0">
                <a:latin typeface="Verdana"/>
                <a:cs typeface="Verdana"/>
              </a:rPr>
              <a:t>to </a:t>
            </a:r>
            <a:r>
              <a:rPr sz="1350" spc="-110" dirty="0">
                <a:latin typeface="Verdana"/>
                <a:cs typeface="Verdana"/>
              </a:rPr>
              <a:t>bardzo </a:t>
            </a:r>
            <a:r>
              <a:rPr sz="1350" spc="-140" dirty="0">
                <a:latin typeface="Verdana"/>
                <a:cs typeface="Verdana"/>
              </a:rPr>
              <a:t>przyjemny </a:t>
            </a:r>
            <a:r>
              <a:rPr sz="1350" spc="-114" dirty="0">
                <a:latin typeface="Verdana"/>
                <a:cs typeface="Verdana"/>
              </a:rPr>
              <a:t>dźwięk. </a:t>
            </a:r>
            <a:r>
              <a:rPr sz="1350" spc="-145" dirty="0">
                <a:latin typeface="Verdana"/>
                <a:cs typeface="Verdana"/>
              </a:rPr>
              <a:t>Słyszysz  </a:t>
            </a:r>
            <a:r>
              <a:rPr sz="1350" spc="-125" dirty="0">
                <a:latin typeface="Verdana"/>
                <a:cs typeface="Verdana"/>
              </a:rPr>
              <a:t>go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coraz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wyraźniej...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00" dirty="0">
                <a:latin typeface="Verdana"/>
                <a:cs typeface="Verdana"/>
              </a:rPr>
              <a:t>Zbliż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105" dirty="0">
                <a:latin typeface="Verdana"/>
                <a:cs typeface="Verdana"/>
              </a:rPr>
              <a:t>się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90" dirty="0">
                <a:latin typeface="Verdana"/>
                <a:cs typeface="Verdana"/>
              </a:rPr>
              <a:t>do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płynącej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25" dirty="0">
                <a:latin typeface="Verdana"/>
                <a:cs typeface="Verdana"/>
              </a:rPr>
              <a:t>wody,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90" dirty="0">
                <a:latin typeface="Verdana"/>
                <a:cs typeface="Verdana"/>
              </a:rPr>
              <a:t>do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tego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strumienia.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40" dirty="0">
                <a:latin typeface="Verdana"/>
                <a:cs typeface="Verdana"/>
              </a:rPr>
              <a:t>Idąc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10" dirty="0">
                <a:latin typeface="Verdana"/>
                <a:cs typeface="Verdana"/>
              </a:rPr>
              <a:t>wzdłuż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130" dirty="0">
                <a:latin typeface="Verdana"/>
                <a:cs typeface="Verdana"/>
              </a:rPr>
              <a:t>jego</a:t>
            </a:r>
            <a:r>
              <a:rPr sz="1350" spc="-195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biegu,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100" dirty="0">
                <a:latin typeface="Verdana"/>
                <a:cs typeface="Verdana"/>
              </a:rPr>
              <a:t>dochodzisz  </a:t>
            </a:r>
            <a:r>
              <a:rPr sz="1350" spc="-90" dirty="0">
                <a:latin typeface="Verdana"/>
                <a:cs typeface="Verdana"/>
              </a:rPr>
              <a:t>do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110" dirty="0">
                <a:latin typeface="Verdana"/>
                <a:cs typeface="Verdana"/>
              </a:rPr>
              <a:t>wodospadu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95" dirty="0">
                <a:latin typeface="Verdana"/>
                <a:cs typeface="Verdana"/>
              </a:rPr>
              <a:t>ciepłej</a:t>
            </a:r>
            <a:r>
              <a:rPr sz="1350" spc="-170" dirty="0">
                <a:latin typeface="Verdana"/>
                <a:cs typeface="Verdana"/>
              </a:rPr>
              <a:t> </a:t>
            </a:r>
            <a:r>
              <a:rPr sz="1350" spc="-125" dirty="0">
                <a:latin typeface="Verdana"/>
                <a:cs typeface="Verdana"/>
              </a:rPr>
              <a:t>wody.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80" dirty="0">
                <a:latin typeface="Verdana"/>
                <a:cs typeface="Verdana"/>
              </a:rPr>
              <a:t>Jest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85" dirty="0">
                <a:latin typeface="Verdana"/>
                <a:cs typeface="Verdana"/>
              </a:rPr>
              <a:t>to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wyjątkowo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piękny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114" dirty="0">
                <a:latin typeface="Verdana"/>
                <a:cs typeface="Verdana"/>
              </a:rPr>
              <a:t>wodospad,</a:t>
            </a:r>
            <a:r>
              <a:rPr sz="1350" spc="-170" dirty="0">
                <a:latin typeface="Verdana"/>
                <a:cs typeface="Verdana"/>
              </a:rPr>
              <a:t> </a:t>
            </a:r>
            <a:r>
              <a:rPr sz="1350" spc="-105" dirty="0">
                <a:latin typeface="Verdana"/>
                <a:cs typeface="Verdana"/>
              </a:rPr>
              <a:t>otoczony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mgiełką</a:t>
            </a:r>
            <a:r>
              <a:rPr sz="1350" spc="-185" dirty="0">
                <a:latin typeface="Verdana"/>
                <a:cs typeface="Verdana"/>
              </a:rPr>
              <a:t> </a:t>
            </a:r>
            <a:r>
              <a:rPr sz="1350" spc="-140" dirty="0">
                <a:latin typeface="Verdana"/>
                <a:cs typeface="Verdana"/>
              </a:rPr>
              <a:t>pary...</a:t>
            </a:r>
            <a:r>
              <a:rPr sz="1350" spc="-175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Wpatrujesz  </a:t>
            </a:r>
            <a:r>
              <a:rPr sz="1350" spc="-105" dirty="0">
                <a:latin typeface="Verdana"/>
                <a:cs typeface="Verdana"/>
              </a:rPr>
              <a:t>się</a:t>
            </a:r>
            <a:r>
              <a:rPr sz="1350" spc="-200" dirty="0">
                <a:latin typeface="Verdana"/>
                <a:cs typeface="Verdana"/>
              </a:rPr>
              <a:t> </a:t>
            </a:r>
            <a:r>
              <a:rPr sz="1350" spc="-130" dirty="0">
                <a:latin typeface="Verdana"/>
                <a:cs typeface="Verdana"/>
              </a:rPr>
              <a:t>w</a:t>
            </a:r>
            <a:r>
              <a:rPr sz="1350" spc="-204" dirty="0">
                <a:latin typeface="Verdana"/>
                <a:cs typeface="Verdana"/>
              </a:rPr>
              <a:t> </a:t>
            </a:r>
            <a:r>
              <a:rPr sz="1350" spc="-105" dirty="0">
                <a:latin typeface="Verdana"/>
                <a:cs typeface="Verdana"/>
              </a:rPr>
              <a:t>tę</a:t>
            </a:r>
            <a:r>
              <a:rPr sz="1350" spc="-190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wodę,</a:t>
            </a:r>
            <a:r>
              <a:rPr sz="1350" spc="-180" dirty="0">
                <a:latin typeface="Verdana"/>
                <a:cs typeface="Verdana"/>
              </a:rPr>
              <a:t> </a:t>
            </a:r>
            <a:r>
              <a:rPr sz="1350" spc="-80" dirty="0">
                <a:latin typeface="Verdana"/>
                <a:cs typeface="Verdana"/>
              </a:rPr>
              <a:t>obficie</a:t>
            </a:r>
            <a:r>
              <a:rPr sz="1350" spc="-200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spływającą.</a:t>
            </a:r>
            <a:r>
              <a:rPr sz="1350" spc="-240" dirty="0">
                <a:latin typeface="Verdana"/>
                <a:cs typeface="Verdana"/>
              </a:rPr>
              <a:t> </a:t>
            </a:r>
            <a:r>
              <a:rPr sz="1350" spc="-145" dirty="0">
                <a:latin typeface="Verdana"/>
                <a:cs typeface="Verdana"/>
              </a:rPr>
              <a:t>Wodę</a:t>
            </a:r>
            <a:r>
              <a:rPr sz="1350" spc="-204" dirty="0">
                <a:latin typeface="Verdana"/>
                <a:cs typeface="Verdana"/>
              </a:rPr>
              <a:t> </a:t>
            </a:r>
            <a:r>
              <a:rPr sz="1350" spc="-125" dirty="0">
                <a:latin typeface="Verdana"/>
                <a:cs typeface="Verdana"/>
              </a:rPr>
              <a:t>czystą</a:t>
            </a:r>
            <a:r>
              <a:rPr sz="1350" spc="-235" dirty="0">
                <a:latin typeface="Verdana"/>
                <a:cs typeface="Verdana"/>
              </a:rPr>
              <a:t> </a:t>
            </a:r>
            <a:r>
              <a:rPr sz="1350" spc="-40" dirty="0">
                <a:latin typeface="Verdana"/>
                <a:cs typeface="Verdana"/>
              </a:rPr>
              <a:t>i</a:t>
            </a:r>
            <a:r>
              <a:rPr sz="1350" spc="-200" dirty="0">
                <a:latin typeface="Verdana"/>
                <a:cs typeface="Verdana"/>
              </a:rPr>
              <a:t> </a:t>
            </a:r>
            <a:r>
              <a:rPr sz="1350" spc="-110" dirty="0">
                <a:latin typeface="Verdana"/>
                <a:cs typeface="Verdana"/>
              </a:rPr>
              <a:t>ciepłą...</a:t>
            </a:r>
            <a:r>
              <a:rPr sz="1350" spc="-225" dirty="0">
                <a:latin typeface="Verdana"/>
                <a:cs typeface="Verdana"/>
              </a:rPr>
              <a:t> </a:t>
            </a:r>
            <a:r>
              <a:rPr sz="1350" spc="-140" dirty="0">
                <a:latin typeface="Verdana"/>
                <a:cs typeface="Verdana"/>
              </a:rPr>
              <a:t>Czujesz</a:t>
            </a:r>
            <a:r>
              <a:rPr sz="1350" spc="-200" dirty="0">
                <a:latin typeface="Verdana"/>
                <a:cs typeface="Verdana"/>
              </a:rPr>
              <a:t> </a:t>
            </a:r>
            <a:r>
              <a:rPr sz="1350" spc="-95" dirty="0">
                <a:latin typeface="Verdana"/>
                <a:cs typeface="Verdana"/>
              </a:rPr>
              <a:t>miłe</a:t>
            </a:r>
            <a:r>
              <a:rPr sz="1350" spc="-210" dirty="0">
                <a:latin typeface="Verdana"/>
                <a:cs typeface="Verdana"/>
              </a:rPr>
              <a:t> </a:t>
            </a:r>
            <a:r>
              <a:rPr sz="1350" spc="-120" dirty="0">
                <a:latin typeface="Verdana"/>
                <a:cs typeface="Verdana"/>
              </a:rPr>
              <a:t>wzruszenie.”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30" dirty="0">
                <a:latin typeface="Trebuchet MS"/>
                <a:cs typeface="Trebuchet MS"/>
              </a:rPr>
              <a:t>„Chmurka”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spc="-135" dirty="0">
                <a:latin typeface="Verdana"/>
                <a:cs typeface="Verdana"/>
              </a:rPr>
              <a:t>“Wyobraź </a:t>
            </a:r>
            <a:r>
              <a:rPr sz="1350" spc="-110" dirty="0">
                <a:latin typeface="Verdana"/>
                <a:cs typeface="Verdana"/>
              </a:rPr>
              <a:t>sobie, </a:t>
            </a:r>
            <a:r>
              <a:rPr sz="1350" spc="-135" dirty="0">
                <a:latin typeface="Verdana"/>
                <a:cs typeface="Verdana"/>
              </a:rPr>
              <a:t>że </a:t>
            </a:r>
            <a:r>
              <a:rPr sz="1350" spc="-125" dirty="0">
                <a:latin typeface="Verdana"/>
                <a:cs typeface="Verdana"/>
              </a:rPr>
              <a:t>jesteś </a:t>
            </a:r>
            <a:r>
              <a:rPr sz="1350" spc="-85" dirty="0">
                <a:latin typeface="Verdana"/>
                <a:cs typeface="Verdana"/>
              </a:rPr>
              <a:t>białą </a:t>
            </a:r>
            <a:r>
              <a:rPr sz="1350" spc="-114" dirty="0">
                <a:latin typeface="Verdana"/>
                <a:cs typeface="Verdana"/>
              </a:rPr>
              <a:t>pierzastą </a:t>
            </a:r>
            <a:r>
              <a:rPr sz="1350" spc="-135" dirty="0">
                <a:latin typeface="Verdana"/>
                <a:cs typeface="Verdana"/>
              </a:rPr>
              <a:t>chmurką, </a:t>
            </a:r>
            <a:r>
              <a:rPr sz="1350" spc="-114" dirty="0">
                <a:latin typeface="Verdana"/>
                <a:cs typeface="Verdana"/>
              </a:rPr>
              <a:t>płynącą </a:t>
            </a:r>
            <a:r>
              <a:rPr sz="1350" spc="-90" dirty="0">
                <a:latin typeface="Verdana"/>
                <a:cs typeface="Verdana"/>
              </a:rPr>
              <a:t>po </a:t>
            </a:r>
            <a:r>
              <a:rPr sz="1350" spc="-105" dirty="0">
                <a:latin typeface="Verdana"/>
                <a:cs typeface="Verdana"/>
              </a:rPr>
              <a:t>niebie. </a:t>
            </a:r>
            <a:r>
              <a:rPr sz="1350" spc="-145" dirty="0">
                <a:latin typeface="Verdana"/>
                <a:cs typeface="Verdana"/>
              </a:rPr>
              <a:t>Wyglądasz </a:t>
            </a:r>
            <a:r>
              <a:rPr sz="1350" spc="-90" dirty="0">
                <a:latin typeface="Verdana"/>
                <a:cs typeface="Verdana"/>
              </a:rPr>
              <a:t>ślicznie </a:t>
            </a:r>
            <a:r>
              <a:rPr sz="1350" spc="-125" dirty="0">
                <a:latin typeface="Verdana"/>
                <a:cs typeface="Verdana"/>
              </a:rPr>
              <a:t>na </a:t>
            </a:r>
            <a:r>
              <a:rPr sz="1350" spc="-80" dirty="0">
                <a:latin typeface="Verdana"/>
                <a:cs typeface="Verdana"/>
              </a:rPr>
              <a:t>tle  </a:t>
            </a:r>
            <a:r>
              <a:rPr sz="1350" spc="-100" dirty="0">
                <a:latin typeface="Verdana"/>
                <a:cs typeface="Verdana"/>
              </a:rPr>
              <a:t>błękitnego </a:t>
            </a:r>
            <a:r>
              <a:rPr sz="1350" spc="-114" dirty="0">
                <a:latin typeface="Verdana"/>
                <a:cs typeface="Verdana"/>
              </a:rPr>
              <a:t>nieba, </a:t>
            </a:r>
            <a:r>
              <a:rPr sz="1350" spc="-135" dirty="0">
                <a:latin typeface="Verdana"/>
                <a:cs typeface="Verdana"/>
              </a:rPr>
              <a:t>przemykając </a:t>
            </a:r>
            <a:r>
              <a:rPr sz="1350" spc="-125" dirty="0">
                <a:latin typeface="Verdana"/>
                <a:cs typeface="Verdana"/>
              </a:rPr>
              <a:t>między </a:t>
            </a:r>
            <a:r>
              <a:rPr sz="1350" spc="-105" dirty="0">
                <a:latin typeface="Verdana"/>
                <a:cs typeface="Verdana"/>
              </a:rPr>
              <a:t>promieniami </a:t>
            </a:r>
            <a:r>
              <a:rPr sz="1350" spc="-110" dirty="0">
                <a:latin typeface="Verdana"/>
                <a:cs typeface="Verdana"/>
              </a:rPr>
              <a:t>słońca. </a:t>
            </a:r>
            <a:r>
              <a:rPr sz="1350" spc="-114" dirty="0">
                <a:latin typeface="Verdana"/>
                <a:cs typeface="Verdana"/>
              </a:rPr>
              <a:t>Delikatny </a:t>
            </a:r>
            <a:r>
              <a:rPr sz="1350" spc="-110" dirty="0">
                <a:latin typeface="Verdana"/>
                <a:cs typeface="Verdana"/>
              </a:rPr>
              <a:t>wiaterek </a:t>
            </a:r>
            <a:r>
              <a:rPr sz="1350" spc="-125" dirty="0">
                <a:latin typeface="Verdana"/>
                <a:cs typeface="Verdana"/>
              </a:rPr>
              <a:t>przemieszcza </a:t>
            </a:r>
            <a:r>
              <a:rPr sz="1350" spc="-120" dirty="0">
                <a:latin typeface="Verdana"/>
                <a:cs typeface="Verdana"/>
              </a:rPr>
              <a:t>chmurki  </a:t>
            </a:r>
            <a:r>
              <a:rPr sz="1350" spc="-135" dirty="0">
                <a:latin typeface="Verdana"/>
                <a:cs typeface="Verdana"/>
              </a:rPr>
              <a:t>we </a:t>
            </a:r>
            <a:r>
              <a:rPr sz="1350" spc="-120" dirty="0">
                <a:latin typeface="Verdana"/>
                <a:cs typeface="Verdana"/>
              </a:rPr>
              <a:t>wszystkie </a:t>
            </a:r>
            <a:r>
              <a:rPr sz="1350" spc="-125" dirty="0">
                <a:latin typeface="Verdana"/>
                <a:cs typeface="Verdana"/>
              </a:rPr>
              <a:t>strony, </a:t>
            </a:r>
            <a:r>
              <a:rPr sz="1350" spc="-95" dirty="0">
                <a:latin typeface="Verdana"/>
                <a:cs typeface="Verdana"/>
              </a:rPr>
              <a:t>nie </a:t>
            </a:r>
            <a:r>
              <a:rPr sz="1350" spc="-125" dirty="0">
                <a:latin typeface="Verdana"/>
                <a:cs typeface="Verdana"/>
              </a:rPr>
              <a:t>jesteś </a:t>
            </a:r>
            <a:r>
              <a:rPr sz="1350" spc="-160" dirty="0">
                <a:latin typeface="Verdana"/>
                <a:cs typeface="Verdana"/>
              </a:rPr>
              <a:t>sam, </a:t>
            </a:r>
            <a:r>
              <a:rPr sz="1350" spc="-114" dirty="0">
                <a:latin typeface="Verdana"/>
                <a:cs typeface="Verdana"/>
              </a:rPr>
              <a:t>płyną </a:t>
            </a:r>
            <a:r>
              <a:rPr sz="1350" spc="-100" dirty="0">
                <a:latin typeface="Verdana"/>
                <a:cs typeface="Verdana"/>
              </a:rPr>
              <a:t>obok </a:t>
            </a:r>
            <a:r>
              <a:rPr sz="1350" spc="-90" dirty="0">
                <a:latin typeface="Verdana"/>
                <a:cs typeface="Verdana"/>
              </a:rPr>
              <a:t>ciebie </a:t>
            </a:r>
            <a:r>
              <a:rPr sz="1350" spc="-100" dirty="0">
                <a:latin typeface="Verdana"/>
                <a:cs typeface="Verdana"/>
              </a:rPr>
              <a:t>inne </a:t>
            </a:r>
            <a:r>
              <a:rPr sz="1350" spc="-90" dirty="0">
                <a:latin typeface="Verdana"/>
                <a:cs typeface="Verdana"/>
              </a:rPr>
              <a:t>białe </a:t>
            </a:r>
            <a:r>
              <a:rPr sz="1350" spc="-120" dirty="0">
                <a:latin typeface="Verdana"/>
                <a:cs typeface="Verdana"/>
              </a:rPr>
              <a:t>chmurki. </a:t>
            </a:r>
            <a:r>
              <a:rPr sz="1350" spc="-80" dirty="0">
                <a:latin typeface="Verdana"/>
                <a:cs typeface="Verdana"/>
              </a:rPr>
              <a:t>Jest </a:t>
            </a:r>
            <a:r>
              <a:rPr sz="1350" spc="-200" dirty="0">
                <a:latin typeface="Verdana"/>
                <a:cs typeface="Verdana"/>
              </a:rPr>
              <a:t>Wam </a:t>
            </a:r>
            <a:r>
              <a:rPr sz="1350" spc="-145" dirty="0">
                <a:latin typeface="Verdana"/>
                <a:cs typeface="Verdana"/>
              </a:rPr>
              <a:t>razem </a:t>
            </a:r>
            <a:r>
              <a:rPr sz="1350" spc="-114" dirty="0">
                <a:latin typeface="Verdana"/>
                <a:cs typeface="Verdana"/>
              </a:rPr>
              <a:t>dobrze.  </a:t>
            </a:r>
            <a:r>
              <a:rPr sz="1350" spc="-105" dirty="0">
                <a:latin typeface="Verdana"/>
                <a:cs typeface="Verdana"/>
              </a:rPr>
              <a:t>Przed </a:t>
            </a:r>
            <a:r>
              <a:rPr sz="1350" spc="-160" dirty="0">
                <a:latin typeface="Verdana"/>
                <a:cs typeface="Verdana"/>
              </a:rPr>
              <a:t>Wami </a:t>
            </a:r>
            <a:r>
              <a:rPr sz="1350" spc="-110" dirty="0">
                <a:latin typeface="Verdana"/>
                <a:cs typeface="Verdana"/>
              </a:rPr>
              <a:t>przelatują </a:t>
            </a:r>
            <a:r>
              <a:rPr sz="1350" spc="-105" dirty="0">
                <a:latin typeface="Verdana"/>
                <a:cs typeface="Verdana"/>
              </a:rPr>
              <a:t>ptaki, </a:t>
            </a:r>
            <a:r>
              <a:rPr sz="1350" spc="-130" dirty="0">
                <a:latin typeface="Verdana"/>
                <a:cs typeface="Verdana"/>
              </a:rPr>
              <a:t>a </a:t>
            </a:r>
            <a:r>
              <a:rPr sz="1350" spc="-135" dirty="0">
                <a:latin typeface="Verdana"/>
                <a:cs typeface="Verdana"/>
              </a:rPr>
              <a:t>w </a:t>
            </a:r>
            <a:r>
              <a:rPr sz="1350" spc="-85" dirty="0">
                <a:latin typeface="Verdana"/>
                <a:cs typeface="Verdana"/>
              </a:rPr>
              <a:t>dole </a:t>
            </a:r>
            <a:r>
              <a:rPr sz="1350" spc="-105" dirty="0">
                <a:latin typeface="Verdana"/>
                <a:cs typeface="Verdana"/>
              </a:rPr>
              <a:t>wciąż </a:t>
            </a:r>
            <a:r>
              <a:rPr sz="1350" spc="-114" dirty="0">
                <a:latin typeface="Verdana"/>
                <a:cs typeface="Verdana"/>
              </a:rPr>
              <a:t>zmienia </a:t>
            </a:r>
            <a:r>
              <a:rPr sz="1350" spc="-105" dirty="0">
                <a:latin typeface="Verdana"/>
                <a:cs typeface="Verdana"/>
              </a:rPr>
              <a:t>się </a:t>
            </a:r>
            <a:r>
              <a:rPr sz="1350" spc="-125" dirty="0">
                <a:latin typeface="Verdana"/>
                <a:cs typeface="Verdana"/>
              </a:rPr>
              <a:t>krajobraz. </a:t>
            </a:r>
            <a:r>
              <a:rPr sz="1350" spc="-105" dirty="0">
                <a:latin typeface="Verdana"/>
                <a:cs typeface="Verdana"/>
              </a:rPr>
              <a:t>Płynąc </a:t>
            </a:r>
            <a:r>
              <a:rPr sz="1350" spc="-90" dirty="0">
                <a:latin typeface="Verdana"/>
                <a:cs typeface="Verdana"/>
              </a:rPr>
              <a:t>po </a:t>
            </a:r>
            <a:r>
              <a:rPr sz="1350" spc="-95" dirty="0">
                <a:latin typeface="Verdana"/>
                <a:cs typeface="Verdana"/>
              </a:rPr>
              <a:t>niebie </a:t>
            </a:r>
            <a:r>
              <a:rPr sz="1350" spc="-100" dirty="0">
                <a:latin typeface="Verdana"/>
                <a:cs typeface="Verdana"/>
              </a:rPr>
              <a:t>widzisz </a:t>
            </a:r>
            <a:r>
              <a:rPr sz="1350" spc="-135" dirty="0">
                <a:latin typeface="Verdana"/>
                <a:cs typeface="Verdana"/>
              </a:rPr>
              <a:t>w </a:t>
            </a:r>
            <a:r>
              <a:rPr sz="1350" spc="-85" dirty="0">
                <a:latin typeface="Verdana"/>
                <a:cs typeface="Verdana"/>
              </a:rPr>
              <a:t>dole  </a:t>
            </a:r>
            <a:r>
              <a:rPr sz="1350" spc="-114" dirty="0">
                <a:latin typeface="Verdana"/>
                <a:cs typeface="Verdana"/>
              </a:rPr>
              <a:t>piękny las, </a:t>
            </a:r>
            <a:r>
              <a:rPr sz="1350" spc="-105" dirty="0">
                <a:latin typeface="Verdana"/>
                <a:cs typeface="Verdana"/>
              </a:rPr>
              <a:t>rozległe </a:t>
            </a:r>
            <a:r>
              <a:rPr sz="1350" spc="-100" dirty="0">
                <a:latin typeface="Verdana"/>
                <a:cs typeface="Verdana"/>
              </a:rPr>
              <a:t>łąki, </a:t>
            </a:r>
            <a:r>
              <a:rPr sz="1350" spc="-85" dirty="0">
                <a:latin typeface="Verdana"/>
                <a:cs typeface="Verdana"/>
              </a:rPr>
              <a:t>pola </a:t>
            </a:r>
            <a:r>
              <a:rPr sz="1350" spc="-135" dirty="0">
                <a:latin typeface="Verdana"/>
                <a:cs typeface="Verdana"/>
              </a:rPr>
              <a:t>z </a:t>
            </a:r>
            <a:r>
              <a:rPr sz="1350" spc="-110" dirty="0">
                <a:latin typeface="Verdana"/>
                <a:cs typeface="Verdana"/>
              </a:rPr>
              <a:t>łanami </a:t>
            </a:r>
            <a:r>
              <a:rPr sz="1350" spc="-125" dirty="0">
                <a:latin typeface="Verdana"/>
                <a:cs typeface="Verdana"/>
              </a:rPr>
              <a:t>zbóż, </a:t>
            </a:r>
            <a:r>
              <a:rPr sz="1350" spc="-85" dirty="0">
                <a:latin typeface="Verdana"/>
                <a:cs typeface="Verdana"/>
              </a:rPr>
              <a:t>pola </a:t>
            </a:r>
            <a:r>
              <a:rPr sz="1350" spc="-110" dirty="0">
                <a:latin typeface="Verdana"/>
                <a:cs typeface="Verdana"/>
              </a:rPr>
              <a:t>przecina </a:t>
            </a:r>
            <a:r>
              <a:rPr sz="1350" spc="-135" dirty="0">
                <a:latin typeface="Verdana"/>
                <a:cs typeface="Verdana"/>
              </a:rPr>
              <a:t>rzeka, </a:t>
            </a:r>
            <a:r>
              <a:rPr sz="1350" spc="-130" dirty="0">
                <a:latin typeface="Verdana"/>
                <a:cs typeface="Verdana"/>
              </a:rPr>
              <a:t>a </a:t>
            </a:r>
            <a:r>
              <a:rPr sz="1350" spc="-110" dirty="0">
                <a:latin typeface="Verdana"/>
                <a:cs typeface="Verdana"/>
              </a:rPr>
              <a:t>wzdłuż </a:t>
            </a:r>
            <a:r>
              <a:rPr sz="1350" spc="-105" dirty="0">
                <a:latin typeface="Verdana"/>
                <a:cs typeface="Verdana"/>
              </a:rPr>
              <a:t>niej </a:t>
            </a:r>
            <a:r>
              <a:rPr sz="1350" spc="-130" dirty="0">
                <a:latin typeface="Verdana"/>
                <a:cs typeface="Verdana"/>
              </a:rPr>
              <a:t>droga, </a:t>
            </a:r>
            <a:r>
              <a:rPr sz="1350" spc="-95" dirty="0">
                <a:latin typeface="Verdana"/>
                <a:cs typeface="Verdana"/>
              </a:rPr>
              <a:t>ale </a:t>
            </a:r>
            <a:r>
              <a:rPr sz="1350" spc="-85" dirty="0">
                <a:latin typeface="Verdana"/>
                <a:cs typeface="Verdana"/>
              </a:rPr>
              <a:t>to </a:t>
            </a:r>
            <a:r>
              <a:rPr sz="1350" spc="-125" dirty="0">
                <a:latin typeface="Verdana"/>
                <a:cs typeface="Verdana"/>
              </a:rPr>
              <a:t>wszystko  </a:t>
            </a:r>
            <a:r>
              <a:rPr sz="1350" spc="-120" dirty="0">
                <a:latin typeface="Verdana"/>
                <a:cs typeface="Verdana"/>
              </a:rPr>
              <a:t>jest</a:t>
            </a:r>
            <a:r>
              <a:rPr sz="1350" spc="229" dirty="0">
                <a:latin typeface="Verdana"/>
                <a:cs typeface="Verdana"/>
              </a:rPr>
              <a:t> </a:t>
            </a:r>
            <a:r>
              <a:rPr sz="1350" spc="-135" dirty="0">
                <a:latin typeface="Verdana"/>
                <a:cs typeface="Verdana"/>
              </a:rPr>
              <a:t>w </a:t>
            </a:r>
            <a:r>
              <a:rPr sz="1350" spc="-95" dirty="0">
                <a:latin typeface="Verdana"/>
                <a:cs typeface="Verdana"/>
              </a:rPr>
              <a:t>dole. </a:t>
            </a:r>
            <a:r>
              <a:rPr sz="1350" spc="-135" dirty="0">
                <a:latin typeface="Verdana"/>
                <a:cs typeface="Verdana"/>
              </a:rPr>
              <a:t>Ty </a:t>
            </a:r>
            <a:r>
              <a:rPr sz="1350" spc="-114" dirty="0">
                <a:latin typeface="Verdana"/>
                <a:cs typeface="Verdana"/>
              </a:rPr>
              <a:t>beztrosko </a:t>
            </a:r>
            <a:r>
              <a:rPr sz="1350" spc="-110" dirty="0">
                <a:latin typeface="Verdana"/>
                <a:cs typeface="Verdana"/>
              </a:rPr>
              <a:t>płyniesz </a:t>
            </a:r>
            <a:r>
              <a:rPr sz="1350" spc="-90" dirty="0">
                <a:latin typeface="Verdana"/>
                <a:cs typeface="Verdana"/>
              </a:rPr>
              <a:t>po </a:t>
            </a:r>
            <a:r>
              <a:rPr sz="1350" spc="-105" dirty="0">
                <a:latin typeface="Verdana"/>
                <a:cs typeface="Verdana"/>
              </a:rPr>
              <a:t>niebie, </a:t>
            </a:r>
            <a:r>
              <a:rPr sz="1350" spc="-125" dirty="0">
                <a:latin typeface="Verdana"/>
                <a:cs typeface="Verdana"/>
              </a:rPr>
              <a:t>czujesz </a:t>
            </a:r>
            <a:r>
              <a:rPr sz="1350" spc="-105" dirty="0">
                <a:latin typeface="Verdana"/>
                <a:cs typeface="Verdana"/>
              </a:rPr>
              <a:t>się </a:t>
            </a:r>
            <a:r>
              <a:rPr sz="1350" spc="-125" dirty="0">
                <a:latin typeface="Verdana"/>
                <a:cs typeface="Verdana"/>
              </a:rPr>
              <a:t>radosny </a:t>
            </a:r>
            <a:r>
              <a:rPr sz="1350" spc="-40" dirty="0">
                <a:latin typeface="Verdana"/>
                <a:cs typeface="Verdana"/>
              </a:rPr>
              <a:t>i </a:t>
            </a:r>
            <a:r>
              <a:rPr sz="1350" spc="-120" dirty="0">
                <a:latin typeface="Verdana"/>
                <a:cs typeface="Verdana"/>
              </a:rPr>
              <a:t>bezpieczny,  </a:t>
            </a:r>
            <a:r>
              <a:rPr sz="1350" spc="-114" dirty="0">
                <a:latin typeface="Verdana"/>
                <a:cs typeface="Verdana"/>
              </a:rPr>
              <a:t>kąpiesz </a:t>
            </a:r>
            <a:r>
              <a:rPr sz="1350" spc="-105" dirty="0">
                <a:latin typeface="Verdana"/>
                <a:cs typeface="Verdana"/>
              </a:rPr>
              <a:t>się  </a:t>
            </a:r>
            <a:r>
              <a:rPr sz="1350" spc="-135" dirty="0">
                <a:latin typeface="Verdana"/>
                <a:cs typeface="Verdana"/>
              </a:rPr>
              <a:t>w </a:t>
            </a:r>
            <a:r>
              <a:rPr sz="1350" spc="-105" dirty="0">
                <a:latin typeface="Verdana"/>
                <a:cs typeface="Verdana"/>
              </a:rPr>
              <a:t>promieniach </a:t>
            </a:r>
            <a:r>
              <a:rPr sz="1350" spc="-110" dirty="0">
                <a:latin typeface="Verdana"/>
                <a:cs typeface="Verdana"/>
              </a:rPr>
              <a:t>słońca, </a:t>
            </a:r>
            <a:r>
              <a:rPr sz="1350" spc="-125" dirty="0">
                <a:latin typeface="Verdana"/>
                <a:cs typeface="Verdana"/>
              </a:rPr>
              <a:t>jesteś </a:t>
            </a:r>
            <a:r>
              <a:rPr sz="1350" spc="-120" dirty="0">
                <a:latin typeface="Verdana"/>
                <a:cs typeface="Verdana"/>
              </a:rPr>
              <a:t>szczęśliwy, </a:t>
            </a:r>
            <a:r>
              <a:rPr sz="1350" spc="-150" dirty="0">
                <a:latin typeface="Verdana"/>
                <a:cs typeface="Verdana"/>
              </a:rPr>
              <a:t>masz </a:t>
            </a:r>
            <a:r>
              <a:rPr sz="1350" spc="-125" dirty="0">
                <a:latin typeface="Verdana"/>
                <a:cs typeface="Verdana"/>
              </a:rPr>
              <a:t>swoje miejsce, jesteś </a:t>
            </a:r>
            <a:r>
              <a:rPr sz="1350" spc="-114" dirty="0">
                <a:latin typeface="Verdana"/>
                <a:cs typeface="Verdana"/>
              </a:rPr>
              <a:t>potrzebny </a:t>
            </a:r>
            <a:r>
              <a:rPr sz="1350" spc="-40" dirty="0">
                <a:latin typeface="Verdana"/>
                <a:cs typeface="Verdana"/>
              </a:rPr>
              <a:t>i </a:t>
            </a:r>
            <a:r>
              <a:rPr sz="1350" spc="-140" dirty="0">
                <a:latin typeface="Verdana"/>
                <a:cs typeface="Verdana"/>
              </a:rPr>
              <a:t>ważny, </a:t>
            </a:r>
            <a:r>
              <a:rPr sz="1350" spc="-125" dirty="0">
                <a:latin typeface="Verdana"/>
                <a:cs typeface="Verdana"/>
              </a:rPr>
              <a:t>jesteś </a:t>
            </a:r>
            <a:r>
              <a:rPr sz="1350" spc="-135" dirty="0">
                <a:latin typeface="Verdana"/>
                <a:cs typeface="Verdana"/>
              </a:rPr>
              <a:t>jedyny  </a:t>
            </a:r>
            <a:r>
              <a:rPr sz="1350" dirty="0">
                <a:latin typeface="Verdana"/>
                <a:cs typeface="Verdana"/>
              </a:rPr>
              <a:t> </a:t>
            </a:r>
            <a:r>
              <a:rPr sz="1350" spc="-40" dirty="0">
                <a:latin typeface="Verdana"/>
                <a:cs typeface="Verdana"/>
              </a:rPr>
              <a:t>i </a:t>
            </a:r>
            <a:r>
              <a:rPr sz="1350" spc="-110" dirty="0">
                <a:latin typeface="Verdana"/>
                <a:cs typeface="Verdana"/>
              </a:rPr>
              <a:t>niepowtarzalny. </a:t>
            </a:r>
            <a:r>
              <a:rPr sz="1350" spc="-145" dirty="0">
                <a:latin typeface="Verdana"/>
                <a:cs typeface="Verdana"/>
              </a:rPr>
              <a:t>Czujesz, </a:t>
            </a:r>
            <a:r>
              <a:rPr sz="1350" spc="-135" dirty="0">
                <a:latin typeface="Verdana"/>
                <a:cs typeface="Verdana"/>
              </a:rPr>
              <a:t>że </a:t>
            </a:r>
            <a:r>
              <a:rPr sz="1350" spc="-125" dirty="0">
                <a:latin typeface="Verdana"/>
                <a:cs typeface="Verdana"/>
              </a:rPr>
              <a:t>jesteś kochany, akceptowany. Zapamiętaj </a:t>
            </a:r>
            <a:r>
              <a:rPr sz="1350" spc="-110" dirty="0">
                <a:latin typeface="Verdana"/>
                <a:cs typeface="Verdana"/>
              </a:rPr>
              <a:t>te </a:t>
            </a:r>
            <a:r>
              <a:rPr sz="1350" spc="-125" dirty="0">
                <a:latin typeface="Verdana"/>
                <a:cs typeface="Verdana"/>
              </a:rPr>
              <a:t>wszystkie </a:t>
            </a:r>
            <a:r>
              <a:rPr sz="1350" spc="-105" dirty="0">
                <a:latin typeface="Verdana"/>
                <a:cs typeface="Verdana"/>
              </a:rPr>
              <a:t>odczucia, </a:t>
            </a:r>
            <a:r>
              <a:rPr sz="1350" spc="-140" dirty="0">
                <a:latin typeface="Verdana"/>
                <a:cs typeface="Verdana"/>
              </a:rPr>
              <a:t>zawsze  </a:t>
            </a:r>
            <a:r>
              <a:rPr sz="1350" spc="-114" dirty="0">
                <a:latin typeface="Verdana"/>
                <a:cs typeface="Verdana"/>
              </a:rPr>
              <a:t>będziesz mógł </a:t>
            </a:r>
            <a:r>
              <a:rPr sz="1350" spc="-90" dirty="0">
                <a:latin typeface="Verdana"/>
                <a:cs typeface="Verdana"/>
              </a:rPr>
              <a:t>do </a:t>
            </a:r>
            <a:r>
              <a:rPr sz="1350" spc="-95" dirty="0">
                <a:latin typeface="Verdana"/>
                <a:cs typeface="Verdana"/>
              </a:rPr>
              <a:t>nich </a:t>
            </a:r>
            <a:r>
              <a:rPr sz="1350" spc="-100" dirty="0">
                <a:latin typeface="Verdana"/>
                <a:cs typeface="Verdana"/>
              </a:rPr>
              <a:t>wrócić. </a:t>
            </a:r>
            <a:r>
              <a:rPr sz="1350" spc="-190" dirty="0">
                <a:latin typeface="Verdana"/>
                <a:cs typeface="Verdana"/>
              </a:rPr>
              <a:t>A </a:t>
            </a:r>
            <a:r>
              <a:rPr sz="1350" spc="-120" dirty="0">
                <a:latin typeface="Verdana"/>
                <a:cs typeface="Verdana"/>
              </a:rPr>
              <a:t>teraz </a:t>
            </a:r>
            <a:r>
              <a:rPr sz="1350" spc="-80" dirty="0">
                <a:latin typeface="Verdana"/>
                <a:cs typeface="Verdana"/>
              </a:rPr>
              <a:t>powoli </a:t>
            </a:r>
            <a:r>
              <a:rPr sz="1350" spc="-125" dirty="0">
                <a:latin typeface="Verdana"/>
                <a:cs typeface="Verdana"/>
              </a:rPr>
              <a:t>wracasz </a:t>
            </a:r>
            <a:r>
              <a:rPr sz="1350" spc="-90" dirty="0">
                <a:latin typeface="Verdana"/>
                <a:cs typeface="Verdana"/>
              </a:rPr>
              <a:t>do sali </a:t>
            </a:r>
            <a:r>
              <a:rPr sz="1350" spc="-120" dirty="0">
                <a:latin typeface="Verdana"/>
                <a:cs typeface="Verdana"/>
              </a:rPr>
              <a:t>na </a:t>
            </a:r>
            <a:r>
              <a:rPr sz="1350" spc="-125" dirty="0">
                <a:latin typeface="Verdana"/>
                <a:cs typeface="Verdana"/>
              </a:rPr>
              <a:t>swoje </a:t>
            </a:r>
            <a:r>
              <a:rPr sz="1350" spc="-120" dirty="0">
                <a:latin typeface="Verdana"/>
                <a:cs typeface="Verdana"/>
              </a:rPr>
              <a:t>miejsce </a:t>
            </a:r>
            <a:r>
              <a:rPr sz="1350" spc="-40" dirty="0">
                <a:latin typeface="Verdana"/>
                <a:cs typeface="Verdana"/>
              </a:rPr>
              <a:t>i </a:t>
            </a:r>
            <a:r>
              <a:rPr sz="1350" spc="-125" dirty="0">
                <a:latin typeface="Verdana"/>
                <a:cs typeface="Verdana"/>
              </a:rPr>
              <a:t>przestajesz być  </a:t>
            </a:r>
            <a:r>
              <a:rPr sz="1350" spc="-120" dirty="0">
                <a:latin typeface="Verdana"/>
                <a:cs typeface="Verdana"/>
              </a:rPr>
              <a:t>chmurką”.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8321" y="1653179"/>
            <a:ext cx="7421880" cy="42830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00" b="1" spc="-50" dirty="0">
                <a:solidFill>
                  <a:srgbClr val="494948"/>
                </a:solidFill>
                <a:latin typeface="Trebuchet MS"/>
                <a:cs typeface="Trebuchet MS"/>
              </a:rPr>
              <a:t>Poznajcie</a:t>
            </a:r>
            <a:r>
              <a:rPr sz="13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494948"/>
                </a:solidFill>
                <a:latin typeface="Trebuchet MS"/>
                <a:cs typeface="Trebuchet MS"/>
              </a:rPr>
              <a:t>również</a:t>
            </a:r>
            <a:r>
              <a:rPr sz="13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55" dirty="0">
                <a:solidFill>
                  <a:srgbClr val="494948"/>
                </a:solidFill>
                <a:latin typeface="Trebuchet MS"/>
                <a:cs typeface="Trebuchet MS"/>
              </a:rPr>
              <a:t>ćwiczeń</a:t>
            </a:r>
            <a:r>
              <a:rPr sz="1300" b="1" spc="-10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494948"/>
                </a:solidFill>
                <a:latin typeface="Trebuchet MS"/>
                <a:cs typeface="Trebuchet MS"/>
              </a:rPr>
              <a:t>relaksacyjnych</a:t>
            </a:r>
            <a:r>
              <a:rPr sz="1300" b="1" spc="-8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35" dirty="0">
                <a:solidFill>
                  <a:srgbClr val="494948"/>
                </a:solidFill>
                <a:latin typeface="Trebuchet MS"/>
                <a:cs typeface="Trebuchet MS"/>
              </a:rPr>
              <a:t>i</a:t>
            </a:r>
            <a:r>
              <a:rPr sz="1300" b="1" spc="-13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30" dirty="0">
                <a:solidFill>
                  <a:srgbClr val="494948"/>
                </a:solidFill>
                <a:latin typeface="Trebuchet MS"/>
                <a:cs typeface="Trebuchet MS"/>
              </a:rPr>
              <a:t>zabaw</a:t>
            </a:r>
            <a:r>
              <a:rPr sz="1300" b="1" spc="-10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494948"/>
                </a:solidFill>
                <a:latin typeface="Trebuchet MS"/>
                <a:cs typeface="Trebuchet MS"/>
              </a:rPr>
              <a:t>rozluźniająco</a:t>
            </a:r>
            <a:r>
              <a:rPr sz="1300" b="1" spc="-9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50" dirty="0">
                <a:solidFill>
                  <a:srgbClr val="494948"/>
                </a:solidFill>
                <a:latin typeface="Trebuchet MS"/>
                <a:cs typeface="Trebuchet MS"/>
              </a:rPr>
              <a:t>-</a:t>
            </a:r>
            <a:r>
              <a:rPr sz="1300" b="1" spc="-12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45" dirty="0">
                <a:solidFill>
                  <a:srgbClr val="494948"/>
                </a:solidFill>
                <a:latin typeface="Trebuchet MS"/>
                <a:cs typeface="Trebuchet MS"/>
              </a:rPr>
              <a:t>odprężających</a:t>
            </a:r>
            <a:r>
              <a:rPr sz="1300" b="1" spc="-75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494948"/>
                </a:solidFill>
                <a:latin typeface="Trebuchet MS"/>
                <a:cs typeface="Trebuchet MS"/>
              </a:rPr>
              <a:t>dla</a:t>
            </a:r>
            <a:r>
              <a:rPr sz="1300" b="1" spc="-110" dirty="0">
                <a:solidFill>
                  <a:srgbClr val="494948"/>
                </a:solidFill>
                <a:latin typeface="Trebuchet MS"/>
                <a:cs typeface="Trebuchet MS"/>
              </a:rPr>
              <a:t> </a:t>
            </a:r>
            <a:r>
              <a:rPr sz="1300" b="1" spc="-85" dirty="0">
                <a:solidFill>
                  <a:srgbClr val="494948"/>
                </a:solidFill>
                <a:latin typeface="Trebuchet MS"/>
                <a:cs typeface="Trebuchet MS"/>
              </a:rPr>
              <a:t>dzieci</a:t>
            </a:r>
            <a:r>
              <a:rPr sz="1300" spc="-85" dirty="0">
                <a:solidFill>
                  <a:srgbClr val="494948"/>
                </a:solidFill>
                <a:latin typeface="Verdana"/>
                <a:cs typeface="Verdana"/>
              </a:rPr>
              <a:t>: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Verdana"/>
              <a:cs typeface="Verdana"/>
            </a:endParaRPr>
          </a:p>
          <a:p>
            <a:pPr marL="299085" marR="7620" indent="-287020" algn="just">
              <a:lnSpc>
                <a:spcPct val="100000"/>
              </a:lnSpc>
              <a:buClr>
                <a:srgbClr val="DA1C4A"/>
              </a:buClr>
              <a:buSzPct val="150000"/>
              <a:buFont typeface="Arial"/>
              <a:buChar char="•"/>
              <a:tabLst>
                <a:tab pos="299720" algn="l"/>
              </a:tabLst>
            </a:pP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„Budzący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się kwiatek”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pozycja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skulona;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hasło </a:t>
            </a:r>
            <a:r>
              <a:rPr sz="1300" spc="-85" dirty="0">
                <a:solidFill>
                  <a:srgbClr val="494948"/>
                </a:solidFill>
                <a:latin typeface="Verdana"/>
                <a:cs typeface="Verdana"/>
              </a:rPr>
              <a:t>„świeci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słońce”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powolne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wstawanie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pozycji 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pionowej,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lekki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skłon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tył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jednoczesnym </a:t>
            </a:r>
            <a:r>
              <a:rPr sz="1300" spc="-150" dirty="0">
                <a:solidFill>
                  <a:srgbClr val="494948"/>
                </a:solidFill>
                <a:latin typeface="Verdana"/>
                <a:cs typeface="Verdana"/>
              </a:rPr>
              <a:t>wymachem 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rąk;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hasło „susza”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powrót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pozycji  skulonej</a:t>
            </a:r>
            <a:endParaRPr sz="13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spc="-80" dirty="0">
                <a:solidFill>
                  <a:srgbClr val="494948"/>
                </a:solidFill>
                <a:latin typeface="Verdana"/>
                <a:cs typeface="Verdana"/>
              </a:rPr>
              <a:t>„Aniołki”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siad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40" dirty="0">
                <a:solidFill>
                  <a:srgbClr val="494948"/>
                </a:solidFill>
                <a:latin typeface="Verdana"/>
                <a:cs typeface="Verdana"/>
              </a:rPr>
              <a:t>skrzyżny,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ręce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luźno;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wdech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3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ręce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bokiem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góry;</a:t>
            </a:r>
            <a:r>
              <a:rPr sz="13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wydech</a:t>
            </a:r>
            <a:r>
              <a:rPr sz="13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–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ręce</a:t>
            </a:r>
            <a:r>
              <a:rPr sz="13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bokiem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494948"/>
                </a:solidFill>
                <a:latin typeface="Verdana"/>
                <a:cs typeface="Verdana"/>
              </a:rPr>
              <a:t>dół</a:t>
            </a:r>
            <a:endParaRPr sz="13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Ćwiczenia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relaksacyjne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dźwiękiem;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leżenie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plecach,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nasłuchiwanie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konkretnych</a:t>
            </a:r>
            <a:r>
              <a:rPr sz="1300" spc="1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dźwięków</a:t>
            </a:r>
            <a:endParaRPr sz="13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60" dirty="0">
                <a:solidFill>
                  <a:srgbClr val="494948"/>
                </a:solidFill>
                <a:latin typeface="Verdana"/>
                <a:cs typeface="Verdana"/>
              </a:rPr>
              <a:t>muzyce;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taniec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3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zabawy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40" dirty="0">
                <a:solidFill>
                  <a:srgbClr val="494948"/>
                </a:solidFill>
                <a:latin typeface="Verdana"/>
                <a:cs typeface="Verdana"/>
              </a:rPr>
              <a:t>muzyczne,</a:t>
            </a:r>
            <a:r>
              <a:rPr sz="13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np.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klaskanie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494948"/>
                </a:solidFill>
                <a:latin typeface="Verdana"/>
                <a:cs typeface="Verdana"/>
              </a:rPr>
              <a:t>lub</a:t>
            </a:r>
            <a:r>
              <a:rPr sz="13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tupanie</a:t>
            </a:r>
            <a:r>
              <a:rPr sz="13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taktu</a:t>
            </a:r>
            <a:r>
              <a:rPr sz="13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muzyki</a:t>
            </a:r>
            <a:endParaRPr sz="1300">
              <a:latin typeface="Verdana"/>
              <a:cs typeface="Verdana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720" algn="l"/>
              </a:tabLst>
            </a:pP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Wizualizacja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relaksacyjna; wygodna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pozycja,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zamknięte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oczy,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wizualizacja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myślach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opowiadania 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terapeuty;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leży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na dywanie,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ręce opuszczone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wzdłuż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ciała.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polecenie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rodzica</a:t>
            </a:r>
            <a:r>
              <a:rPr sz="1300" spc="-3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bierze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głęboki 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wdech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nosem,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wciąga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powietrze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brzucha,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który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napełnia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jak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piłka;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zatrzymuje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chwilę 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powietrze;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494948"/>
                </a:solidFill>
                <a:latin typeface="Verdana"/>
                <a:cs typeface="Verdana"/>
              </a:rPr>
              <a:t>powoli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wypuszcza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powietrze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przez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nos.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Powtarza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ćwiczenie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kilka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40" dirty="0">
                <a:solidFill>
                  <a:srgbClr val="494948"/>
                </a:solidFill>
                <a:latin typeface="Verdana"/>
                <a:cs typeface="Verdana"/>
              </a:rPr>
              <a:t>razy</a:t>
            </a:r>
            <a:endParaRPr sz="1300">
              <a:latin typeface="Verdana"/>
              <a:cs typeface="Verdana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1205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720" algn="l"/>
              </a:tabLst>
            </a:pP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leży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brzuchu;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unosi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górę kończyny górne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przetaczają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300" spc="-80" dirty="0">
                <a:solidFill>
                  <a:srgbClr val="494948"/>
                </a:solidFill>
                <a:latin typeface="Verdana"/>
                <a:cs typeface="Verdana"/>
              </a:rPr>
              <a:t>powoli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leżenia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plecach, 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a</a:t>
            </a:r>
            <a:r>
              <a:rPr sz="13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następnie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w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ten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55" dirty="0">
                <a:solidFill>
                  <a:srgbClr val="494948"/>
                </a:solidFill>
                <a:latin typeface="Verdana"/>
                <a:cs typeface="Verdana"/>
              </a:rPr>
              <a:t>sam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sposób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wraca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leżenia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3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brzuchu.</a:t>
            </a:r>
            <a:r>
              <a:rPr sz="13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Powtarza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ćwiczenia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kilka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40" dirty="0">
                <a:solidFill>
                  <a:srgbClr val="494948"/>
                </a:solidFill>
                <a:latin typeface="Verdana"/>
                <a:cs typeface="Verdana"/>
              </a:rPr>
              <a:t>razy</a:t>
            </a:r>
            <a:endParaRPr sz="1300">
              <a:latin typeface="Verdana"/>
              <a:cs typeface="Verdana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200"/>
              </a:spcBef>
              <a:buClr>
                <a:srgbClr val="DA1C4A"/>
              </a:buClr>
              <a:buSzPct val="150000"/>
              <a:buFont typeface="Arial"/>
              <a:buChar char="•"/>
              <a:tabLst>
                <a:tab pos="299720" algn="l"/>
              </a:tabLst>
            </a:pP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siedzi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dywanie,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wybiera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sobie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po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jednej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pluszowej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maskotce,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następnie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wykonuje 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kierowane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niego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polecenia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rodzica:</a:t>
            </a:r>
            <a:r>
              <a:rPr sz="1300" spc="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mocno </a:t>
            </a:r>
            <a:r>
              <a:rPr sz="1300" spc="-105" dirty="0">
                <a:solidFill>
                  <a:srgbClr val="494948"/>
                </a:solidFill>
                <a:latin typeface="Verdana"/>
                <a:cs typeface="Verdana"/>
              </a:rPr>
              <a:t>przytul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maskotkę,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delikatnie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przytul </a:t>
            </a:r>
            <a:r>
              <a:rPr sz="1300" spc="-135" dirty="0">
                <a:solidFill>
                  <a:srgbClr val="494948"/>
                </a:solidFill>
                <a:latin typeface="Verdana"/>
                <a:cs typeface="Verdana"/>
              </a:rPr>
              <a:t>maskotkę,  </a:t>
            </a:r>
            <a:r>
              <a:rPr sz="1300" spc="-120" dirty="0">
                <a:solidFill>
                  <a:srgbClr val="494948"/>
                </a:solidFill>
                <a:latin typeface="Verdana"/>
                <a:cs typeface="Verdana"/>
              </a:rPr>
              <a:t>pogłaskaj</a:t>
            </a:r>
            <a:r>
              <a:rPr sz="13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srgbClr val="494948"/>
                </a:solidFill>
                <a:latin typeface="Verdana"/>
                <a:cs typeface="Verdana"/>
              </a:rPr>
              <a:t>maskotkę…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następnie</a:t>
            </a:r>
            <a:r>
              <a:rPr sz="13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śpiewając</a:t>
            </a:r>
            <a:r>
              <a:rPr sz="13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znaną</a:t>
            </a:r>
            <a:r>
              <a:rPr sz="13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00" dirty="0">
                <a:solidFill>
                  <a:srgbClr val="494948"/>
                </a:solidFill>
                <a:latin typeface="Verdana"/>
                <a:cs typeface="Verdana"/>
              </a:rPr>
              <a:t>sobie</a:t>
            </a:r>
            <a:r>
              <a:rPr sz="13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piosenkę</a:t>
            </a:r>
            <a:r>
              <a:rPr sz="1300" spc="-1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494948"/>
                </a:solidFill>
                <a:latin typeface="Verdana"/>
                <a:cs typeface="Verdana"/>
              </a:rPr>
              <a:t>próbują</a:t>
            </a:r>
            <a:r>
              <a:rPr sz="13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494948"/>
                </a:solidFill>
                <a:latin typeface="Verdana"/>
                <a:cs typeface="Verdana"/>
              </a:rPr>
              <a:t>ukołysać</a:t>
            </a:r>
            <a:r>
              <a:rPr sz="13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30" dirty="0">
                <a:solidFill>
                  <a:srgbClr val="494948"/>
                </a:solidFill>
                <a:latin typeface="Verdana"/>
                <a:cs typeface="Verdana"/>
              </a:rPr>
              <a:t>maskotkę</a:t>
            </a:r>
            <a:r>
              <a:rPr sz="13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3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494948"/>
                </a:solidFill>
                <a:latin typeface="Verdana"/>
                <a:cs typeface="Verdana"/>
              </a:rPr>
              <a:t>snu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66922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1987295"/>
            <a:ext cx="3057144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4070" cy="199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Pogorszenie</a:t>
            </a:r>
            <a:r>
              <a:rPr sz="1600" b="1" spc="-180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ocen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wyraźny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znak, 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przystosowało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pełni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powrotu.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sytuacji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rodzic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powinien</a:t>
            </a:r>
            <a:r>
              <a:rPr sz="1400" spc="-19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wykazywać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dużą 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cierpliwością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stosunku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dawać 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wsparcie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motywację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stałym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kontakcie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wychowawcą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monitorowania</a:t>
            </a:r>
            <a:r>
              <a:rPr sz="1400" spc="-26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8764" y="6382511"/>
            <a:ext cx="332740" cy="475615"/>
          </a:xfrm>
          <a:custGeom>
            <a:avLst/>
            <a:gdLst/>
            <a:ahLst/>
            <a:cxnLst/>
            <a:rect l="l" t="t" r="r" b="b"/>
            <a:pathLst>
              <a:path w="332740" h="475615">
                <a:moveTo>
                  <a:pt x="0" y="475487"/>
                </a:moveTo>
                <a:lnTo>
                  <a:pt x="332231" y="475487"/>
                </a:lnTo>
                <a:lnTo>
                  <a:pt x="332231" y="0"/>
                </a:lnTo>
                <a:lnTo>
                  <a:pt x="0" y="0"/>
                </a:lnTo>
                <a:lnTo>
                  <a:pt x="0" y="47548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4" name="object 4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10386" y="160079"/>
            <a:ext cx="6486525" cy="77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wrócić</a:t>
            </a:r>
            <a:r>
              <a:rPr sz="2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rytmu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codziennego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chodzenia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sz="25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szkoły?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Zadbaj</a:t>
            </a:r>
            <a:r>
              <a:rPr sz="2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motywację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686" y="2873501"/>
            <a:ext cx="718756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Pamiętajmy, </a:t>
            </a:r>
            <a:r>
              <a:rPr sz="1700" b="1" i="1" spc="-125" dirty="0">
                <a:solidFill>
                  <a:srgbClr val="2C4394"/>
                </a:solidFill>
                <a:latin typeface="Trebuchet MS"/>
                <a:cs typeface="Trebuchet MS"/>
              </a:rPr>
              <a:t>że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do </a:t>
            </a:r>
            <a:r>
              <a:rPr sz="17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każdego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dziecka </a:t>
            </a:r>
            <a:r>
              <a:rPr sz="17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trzeba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podchodzić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indywidualnie.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Każda  </a:t>
            </a:r>
            <a:r>
              <a:rPr sz="17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osoba </a:t>
            </a:r>
            <a:r>
              <a:rPr sz="17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będzie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potrzebowała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innej </a:t>
            </a: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metody </a:t>
            </a:r>
            <a:r>
              <a:rPr sz="17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na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relaks </a:t>
            </a:r>
            <a:r>
              <a:rPr sz="17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i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odprężenie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po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ciężkim  </a:t>
            </a:r>
            <a:r>
              <a:rPr sz="1700" b="1" i="1" spc="-55" dirty="0">
                <a:solidFill>
                  <a:srgbClr val="2C4394"/>
                </a:solidFill>
                <a:latin typeface="Trebuchet MS"/>
                <a:cs typeface="Trebuchet MS"/>
              </a:rPr>
              <a:t>dniu </a:t>
            </a:r>
            <a:r>
              <a:rPr sz="17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szkole. </a:t>
            </a:r>
            <a:r>
              <a:rPr sz="17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Warto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spróbować </a:t>
            </a: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różnych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technik </a:t>
            </a:r>
            <a:r>
              <a:rPr sz="1700" b="1" i="1" spc="-100" dirty="0">
                <a:solidFill>
                  <a:srgbClr val="2C4394"/>
                </a:solidFill>
                <a:latin typeface="Trebuchet MS"/>
                <a:cs typeface="Trebuchet MS"/>
              </a:rPr>
              <a:t>relaksacji, </a:t>
            </a: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aby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sprawdzić, 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która </a:t>
            </a:r>
            <a:r>
              <a:rPr sz="17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będzie </a:t>
            </a:r>
            <a:r>
              <a:rPr sz="17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najbardziej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odpowiednia dla </a:t>
            </a:r>
            <a:r>
              <a:rPr sz="1700" b="1" i="1" spc="-110" dirty="0">
                <a:solidFill>
                  <a:srgbClr val="2C4394"/>
                </a:solidFill>
                <a:latin typeface="Trebuchet MS"/>
                <a:cs typeface="Trebuchet MS"/>
              </a:rPr>
              <a:t>Waszych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pociech.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Bardzo </a:t>
            </a:r>
            <a:r>
              <a:rPr sz="1700" b="1" i="1" spc="-70" dirty="0">
                <a:solidFill>
                  <a:srgbClr val="2C4394"/>
                </a:solidFill>
                <a:latin typeface="Trebuchet MS"/>
                <a:cs typeface="Trebuchet MS"/>
              </a:rPr>
              <a:t>ważna  </a:t>
            </a:r>
            <a:r>
              <a:rPr sz="1700" b="1" i="1" spc="-120" dirty="0">
                <a:solidFill>
                  <a:srgbClr val="2C4394"/>
                </a:solidFill>
                <a:latin typeface="Trebuchet MS"/>
                <a:cs typeface="Trebuchet MS"/>
              </a:rPr>
              <a:t>jest</a:t>
            </a:r>
            <a:r>
              <a:rPr sz="1700" b="1" i="1" spc="27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również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rozmowa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po </a:t>
            </a:r>
            <a:r>
              <a:rPr sz="1700" b="1" i="1" spc="-85" dirty="0">
                <a:solidFill>
                  <a:srgbClr val="2C4394"/>
                </a:solidFill>
                <a:latin typeface="Trebuchet MS"/>
                <a:cs typeface="Trebuchet MS"/>
              </a:rPr>
              <a:t>powrocie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dziecka </a:t>
            </a:r>
            <a:r>
              <a:rPr sz="1700" b="1" i="1" spc="-125" dirty="0">
                <a:solidFill>
                  <a:srgbClr val="2C4394"/>
                </a:solidFill>
                <a:latin typeface="Trebuchet MS"/>
                <a:cs typeface="Trebuchet MS"/>
              </a:rPr>
              <a:t>ze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szkoły, rozwiązywanie 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trudności </a:t>
            </a:r>
            <a:r>
              <a:rPr sz="17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w </a:t>
            </a:r>
            <a:r>
              <a:rPr sz="1700" b="1" i="1" spc="-95" dirty="0">
                <a:solidFill>
                  <a:srgbClr val="2C4394"/>
                </a:solidFill>
                <a:latin typeface="Trebuchet MS"/>
                <a:cs typeface="Trebuchet MS"/>
              </a:rPr>
              <a:t>zalążku,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rozładowywanie </a:t>
            </a:r>
            <a:r>
              <a:rPr sz="1700" b="1" i="1" spc="-105" dirty="0">
                <a:solidFill>
                  <a:srgbClr val="2C4394"/>
                </a:solidFill>
                <a:latin typeface="Trebuchet MS"/>
                <a:cs typeface="Trebuchet MS"/>
              </a:rPr>
              <a:t>emocji, </a:t>
            </a:r>
            <a:r>
              <a:rPr sz="1700" b="1" i="1" spc="-114" dirty="0">
                <a:solidFill>
                  <a:srgbClr val="2C4394"/>
                </a:solidFill>
                <a:latin typeface="Trebuchet MS"/>
                <a:cs typeface="Trebuchet MS"/>
              </a:rPr>
              <a:t>czy </a:t>
            </a:r>
            <a:r>
              <a:rPr sz="1700" b="1" i="1" spc="-75" dirty="0">
                <a:solidFill>
                  <a:srgbClr val="2C4394"/>
                </a:solidFill>
                <a:latin typeface="Trebuchet MS"/>
                <a:cs typeface="Trebuchet MS"/>
              </a:rPr>
              <a:t>po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prostu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spędzenie  </a:t>
            </a:r>
            <a:r>
              <a:rPr sz="1700" b="1" i="1" spc="-65" dirty="0">
                <a:solidFill>
                  <a:srgbClr val="2C4394"/>
                </a:solidFill>
                <a:latin typeface="Trebuchet MS"/>
                <a:cs typeface="Trebuchet MS"/>
              </a:rPr>
              <a:t>wspólnie</a:t>
            </a:r>
            <a:r>
              <a:rPr sz="1700" b="1" i="1" spc="-22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700" b="1" i="1" spc="-80" dirty="0">
                <a:solidFill>
                  <a:srgbClr val="2C4394"/>
                </a:solidFill>
                <a:latin typeface="Trebuchet MS"/>
                <a:cs typeface="Trebuchet MS"/>
              </a:rPr>
              <a:t>czasu</a:t>
            </a:r>
            <a:r>
              <a:rPr sz="1700" b="1" i="1" spc="-19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700" b="1" i="1" spc="-45" dirty="0">
                <a:solidFill>
                  <a:srgbClr val="2C4394"/>
                </a:solidFill>
                <a:latin typeface="Trebuchet MS"/>
                <a:cs typeface="Trebuchet MS"/>
              </a:rPr>
              <a:t>na</a:t>
            </a:r>
            <a:r>
              <a:rPr sz="1700" b="1" i="1" spc="-185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700" b="1" i="1" spc="-60" dirty="0">
                <a:solidFill>
                  <a:srgbClr val="2C4394"/>
                </a:solidFill>
                <a:latin typeface="Trebuchet MS"/>
                <a:cs typeface="Trebuchet MS"/>
              </a:rPr>
              <a:t>ulubionych</a:t>
            </a:r>
            <a:r>
              <a:rPr sz="1700" b="1" i="1" spc="-220" dirty="0">
                <a:solidFill>
                  <a:srgbClr val="2C4394"/>
                </a:solidFill>
                <a:latin typeface="Trebuchet MS"/>
                <a:cs typeface="Trebuchet MS"/>
              </a:rPr>
              <a:t> </a:t>
            </a:r>
            <a:r>
              <a:rPr sz="1700" b="1" i="1" spc="-90" dirty="0">
                <a:solidFill>
                  <a:srgbClr val="2C4394"/>
                </a:solidFill>
                <a:latin typeface="Trebuchet MS"/>
                <a:cs typeface="Trebuchet MS"/>
              </a:rPr>
              <a:t>przyjemnościach.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600" y="1940051"/>
            <a:ext cx="8087995" cy="3122930"/>
            <a:chOff x="609600" y="1940051"/>
            <a:chExt cx="8087995" cy="3122930"/>
          </a:xfrm>
        </p:grpSpPr>
        <p:sp>
          <p:nvSpPr>
            <p:cNvPr id="8" name="object 8"/>
            <p:cNvSpPr/>
            <p:nvPr/>
          </p:nvSpPr>
          <p:spPr>
            <a:xfrm>
              <a:off x="619505" y="2430017"/>
              <a:ext cx="8068309" cy="2623185"/>
            </a:xfrm>
            <a:custGeom>
              <a:avLst/>
              <a:gdLst/>
              <a:ahLst/>
              <a:cxnLst/>
              <a:rect l="l" t="t" r="r" b="b"/>
              <a:pathLst>
                <a:path w="8068309" h="2623185">
                  <a:moveTo>
                    <a:pt x="0" y="133985"/>
                  </a:moveTo>
                  <a:lnTo>
                    <a:pt x="6828" y="91618"/>
                  </a:lnTo>
                  <a:lnTo>
                    <a:pt x="25843" y="54836"/>
                  </a:lnTo>
                  <a:lnTo>
                    <a:pt x="54839" y="25838"/>
                  </a:lnTo>
                  <a:lnTo>
                    <a:pt x="91609" y="6826"/>
                  </a:lnTo>
                  <a:lnTo>
                    <a:pt x="133946" y="0"/>
                  </a:lnTo>
                  <a:lnTo>
                    <a:pt x="7934071" y="0"/>
                  </a:lnTo>
                  <a:lnTo>
                    <a:pt x="7976437" y="6826"/>
                  </a:lnTo>
                  <a:lnTo>
                    <a:pt x="8013219" y="25838"/>
                  </a:lnTo>
                  <a:lnTo>
                    <a:pt x="8042217" y="54836"/>
                  </a:lnTo>
                  <a:lnTo>
                    <a:pt x="8061229" y="91618"/>
                  </a:lnTo>
                  <a:lnTo>
                    <a:pt x="8068056" y="133985"/>
                  </a:lnTo>
                  <a:lnTo>
                    <a:pt x="8068056" y="2488819"/>
                  </a:lnTo>
                  <a:lnTo>
                    <a:pt x="8061229" y="2531185"/>
                  </a:lnTo>
                  <a:lnTo>
                    <a:pt x="8042217" y="2567967"/>
                  </a:lnTo>
                  <a:lnTo>
                    <a:pt x="8013219" y="2596965"/>
                  </a:lnTo>
                  <a:lnTo>
                    <a:pt x="7976437" y="2615977"/>
                  </a:lnTo>
                  <a:lnTo>
                    <a:pt x="7934071" y="2622804"/>
                  </a:lnTo>
                  <a:lnTo>
                    <a:pt x="133946" y="2622804"/>
                  </a:lnTo>
                  <a:lnTo>
                    <a:pt x="91609" y="2615977"/>
                  </a:lnTo>
                  <a:lnTo>
                    <a:pt x="54839" y="2596965"/>
                  </a:lnTo>
                  <a:lnTo>
                    <a:pt x="25843" y="2567967"/>
                  </a:lnTo>
                  <a:lnTo>
                    <a:pt x="6828" y="2531185"/>
                  </a:lnTo>
                  <a:lnTo>
                    <a:pt x="0" y="2488819"/>
                  </a:lnTo>
                  <a:lnTo>
                    <a:pt x="0" y="133985"/>
                  </a:lnTo>
                  <a:close/>
                </a:path>
              </a:pathLst>
            </a:custGeom>
            <a:ln w="19811">
              <a:solidFill>
                <a:srgbClr val="2C4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9283" y="1940051"/>
              <a:ext cx="889000" cy="899160"/>
            </a:xfrm>
            <a:custGeom>
              <a:avLst/>
              <a:gdLst/>
              <a:ahLst/>
              <a:cxnLst/>
              <a:rect l="l" t="t" r="r" b="b"/>
              <a:pathLst>
                <a:path w="889000" h="899160">
                  <a:moveTo>
                    <a:pt x="444246" y="0"/>
                  </a:moveTo>
                  <a:lnTo>
                    <a:pt x="395838" y="2638"/>
                  </a:lnTo>
                  <a:lnTo>
                    <a:pt x="348940" y="10369"/>
                  </a:lnTo>
                  <a:lnTo>
                    <a:pt x="303824" y="22920"/>
                  </a:lnTo>
                  <a:lnTo>
                    <a:pt x="260760" y="40016"/>
                  </a:lnTo>
                  <a:lnTo>
                    <a:pt x="220020" y="61383"/>
                  </a:lnTo>
                  <a:lnTo>
                    <a:pt x="181874" y="86746"/>
                  </a:lnTo>
                  <a:lnTo>
                    <a:pt x="146592" y="115830"/>
                  </a:lnTo>
                  <a:lnTo>
                    <a:pt x="114447" y="148363"/>
                  </a:lnTo>
                  <a:lnTo>
                    <a:pt x="85709" y="184068"/>
                  </a:lnTo>
                  <a:lnTo>
                    <a:pt x="60649" y="222673"/>
                  </a:lnTo>
                  <a:lnTo>
                    <a:pt x="39538" y="263902"/>
                  </a:lnTo>
                  <a:lnTo>
                    <a:pt x="22646" y="307482"/>
                  </a:lnTo>
                  <a:lnTo>
                    <a:pt x="10245" y="353137"/>
                  </a:lnTo>
                  <a:lnTo>
                    <a:pt x="2606" y="400595"/>
                  </a:lnTo>
                  <a:lnTo>
                    <a:pt x="0" y="449580"/>
                  </a:lnTo>
                  <a:lnTo>
                    <a:pt x="2606" y="498564"/>
                  </a:lnTo>
                  <a:lnTo>
                    <a:pt x="10245" y="546022"/>
                  </a:lnTo>
                  <a:lnTo>
                    <a:pt x="22646" y="591677"/>
                  </a:lnTo>
                  <a:lnTo>
                    <a:pt x="39538" y="635257"/>
                  </a:lnTo>
                  <a:lnTo>
                    <a:pt x="60649" y="676486"/>
                  </a:lnTo>
                  <a:lnTo>
                    <a:pt x="85709" y="715091"/>
                  </a:lnTo>
                  <a:lnTo>
                    <a:pt x="114447" y="750796"/>
                  </a:lnTo>
                  <a:lnTo>
                    <a:pt x="146592" y="783329"/>
                  </a:lnTo>
                  <a:lnTo>
                    <a:pt x="181874" y="812413"/>
                  </a:lnTo>
                  <a:lnTo>
                    <a:pt x="220020" y="837776"/>
                  </a:lnTo>
                  <a:lnTo>
                    <a:pt x="260760" y="859143"/>
                  </a:lnTo>
                  <a:lnTo>
                    <a:pt x="303824" y="876239"/>
                  </a:lnTo>
                  <a:lnTo>
                    <a:pt x="348940" y="888790"/>
                  </a:lnTo>
                  <a:lnTo>
                    <a:pt x="395838" y="896521"/>
                  </a:lnTo>
                  <a:lnTo>
                    <a:pt x="444246" y="899160"/>
                  </a:lnTo>
                  <a:lnTo>
                    <a:pt x="492653" y="896521"/>
                  </a:lnTo>
                  <a:lnTo>
                    <a:pt x="539551" y="888790"/>
                  </a:lnTo>
                  <a:lnTo>
                    <a:pt x="584667" y="876239"/>
                  </a:lnTo>
                  <a:lnTo>
                    <a:pt x="627731" y="859143"/>
                  </a:lnTo>
                  <a:lnTo>
                    <a:pt x="668471" y="837776"/>
                  </a:lnTo>
                  <a:lnTo>
                    <a:pt x="706617" y="812413"/>
                  </a:lnTo>
                  <a:lnTo>
                    <a:pt x="741899" y="783329"/>
                  </a:lnTo>
                  <a:lnTo>
                    <a:pt x="774044" y="750796"/>
                  </a:lnTo>
                  <a:lnTo>
                    <a:pt x="802782" y="715091"/>
                  </a:lnTo>
                  <a:lnTo>
                    <a:pt x="827842" y="676486"/>
                  </a:lnTo>
                  <a:lnTo>
                    <a:pt x="848953" y="635257"/>
                  </a:lnTo>
                  <a:lnTo>
                    <a:pt x="865845" y="591677"/>
                  </a:lnTo>
                  <a:lnTo>
                    <a:pt x="878246" y="546022"/>
                  </a:lnTo>
                  <a:lnTo>
                    <a:pt x="885885" y="498564"/>
                  </a:lnTo>
                  <a:lnTo>
                    <a:pt x="888491" y="449580"/>
                  </a:lnTo>
                  <a:lnTo>
                    <a:pt x="885885" y="400595"/>
                  </a:lnTo>
                  <a:lnTo>
                    <a:pt x="878246" y="353137"/>
                  </a:lnTo>
                  <a:lnTo>
                    <a:pt x="865845" y="307482"/>
                  </a:lnTo>
                  <a:lnTo>
                    <a:pt x="848953" y="263902"/>
                  </a:lnTo>
                  <a:lnTo>
                    <a:pt x="827842" y="222673"/>
                  </a:lnTo>
                  <a:lnTo>
                    <a:pt x="802782" y="184068"/>
                  </a:lnTo>
                  <a:lnTo>
                    <a:pt x="774044" y="148363"/>
                  </a:lnTo>
                  <a:lnTo>
                    <a:pt x="741899" y="115830"/>
                  </a:lnTo>
                  <a:lnTo>
                    <a:pt x="706617" y="86746"/>
                  </a:lnTo>
                  <a:lnTo>
                    <a:pt x="668471" y="61383"/>
                  </a:lnTo>
                  <a:lnTo>
                    <a:pt x="627731" y="40016"/>
                  </a:lnTo>
                  <a:lnTo>
                    <a:pt x="584667" y="22920"/>
                  </a:lnTo>
                  <a:lnTo>
                    <a:pt x="539551" y="10369"/>
                  </a:lnTo>
                  <a:lnTo>
                    <a:pt x="492653" y="2638"/>
                  </a:lnTo>
                  <a:lnTo>
                    <a:pt x="444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55403" y="2229740"/>
              <a:ext cx="234950" cy="271145"/>
            </a:xfrm>
            <a:custGeom>
              <a:avLst/>
              <a:gdLst/>
              <a:ahLst/>
              <a:cxnLst/>
              <a:rect l="l" t="t" r="r" b="b"/>
              <a:pathLst>
                <a:path w="234950" h="271144">
                  <a:moveTo>
                    <a:pt x="117346" y="0"/>
                  </a:moveTo>
                  <a:lnTo>
                    <a:pt x="71765" y="9219"/>
                  </a:lnTo>
                  <a:lnTo>
                    <a:pt x="34455" y="34327"/>
                  </a:lnTo>
                  <a:lnTo>
                    <a:pt x="9253" y="71502"/>
                  </a:lnTo>
                  <a:lnTo>
                    <a:pt x="0" y="116921"/>
                  </a:lnTo>
                  <a:lnTo>
                    <a:pt x="2711" y="141831"/>
                  </a:lnTo>
                  <a:lnTo>
                    <a:pt x="10548" y="165358"/>
                  </a:lnTo>
                  <a:lnTo>
                    <a:pt x="23064" y="186680"/>
                  </a:lnTo>
                  <a:lnTo>
                    <a:pt x="39813" y="204979"/>
                  </a:lnTo>
                  <a:lnTo>
                    <a:pt x="50221" y="221799"/>
                  </a:lnTo>
                  <a:lnTo>
                    <a:pt x="55075" y="240897"/>
                  </a:lnTo>
                  <a:lnTo>
                    <a:pt x="56394" y="256651"/>
                  </a:lnTo>
                  <a:lnTo>
                    <a:pt x="56195" y="263438"/>
                  </a:lnTo>
                  <a:lnTo>
                    <a:pt x="56195" y="265525"/>
                  </a:lnTo>
                  <a:lnTo>
                    <a:pt x="56575" y="267232"/>
                  </a:lnTo>
                  <a:lnTo>
                    <a:pt x="58289" y="268750"/>
                  </a:lnTo>
                  <a:lnTo>
                    <a:pt x="59622" y="270081"/>
                  </a:lnTo>
                  <a:lnTo>
                    <a:pt x="61717" y="270839"/>
                  </a:lnTo>
                  <a:lnTo>
                    <a:pt x="173153" y="270840"/>
                  </a:lnTo>
                  <a:lnTo>
                    <a:pt x="174854" y="270081"/>
                  </a:lnTo>
                  <a:lnTo>
                    <a:pt x="177342" y="267612"/>
                  </a:lnTo>
                  <a:lnTo>
                    <a:pt x="178281" y="265525"/>
                  </a:lnTo>
                  <a:lnTo>
                    <a:pt x="178280" y="256223"/>
                  </a:lnTo>
                  <a:lnTo>
                    <a:pt x="70479" y="256223"/>
                  </a:lnTo>
                  <a:lnTo>
                    <a:pt x="69536" y="243187"/>
                  </a:lnTo>
                  <a:lnTo>
                    <a:pt x="66503" y="226663"/>
                  </a:lnTo>
                  <a:lnTo>
                    <a:pt x="60221" y="209356"/>
                  </a:lnTo>
                  <a:lnTo>
                    <a:pt x="49527" y="193970"/>
                  </a:lnTo>
                  <a:lnTo>
                    <a:pt x="34479" y="177895"/>
                  </a:lnTo>
                  <a:lnTo>
                    <a:pt x="23287" y="159171"/>
                  </a:lnTo>
                  <a:lnTo>
                    <a:pt x="16310" y="138489"/>
                  </a:lnTo>
                  <a:lnTo>
                    <a:pt x="13905" y="116542"/>
                  </a:lnTo>
                  <a:lnTo>
                    <a:pt x="21998" y="76550"/>
                  </a:lnTo>
                  <a:lnTo>
                    <a:pt x="44075" y="43915"/>
                  </a:lnTo>
                  <a:lnTo>
                    <a:pt x="76831" y="21923"/>
                  </a:lnTo>
                  <a:lnTo>
                    <a:pt x="116965" y="13862"/>
                  </a:lnTo>
                  <a:lnTo>
                    <a:pt x="169944" y="13862"/>
                  </a:lnTo>
                  <a:lnTo>
                    <a:pt x="163034" y="9219"/>
                  </a:lnTo>
                  <a:lnTo>
                    <a:pt x="117346" y="0"/>
                  </a:lnTo>
                  <a:close/>
                </a:path>
                <a:path w="234950" h="271144">
                  <a:moveTo>
                    <a:pt x="169944" y="13862"/>
                  </a:moveTo>
                  <a:lnTo>
                    <a:pt x="116965" y="13862"/>
                  </a:lnTo>
                  <a:lnTo>
                    <a:pt x="157093" y="21923"/>
                  </a:lnTo>
                  <a:lnTo>
                    <a:pt x="189849" y="43915"/>
                  </a:lnTo>
                  <a:lnTo>
                    <a:pt x="211928" y="76550"/>
                  </a:lnTo>
                  <a:lnTo>
                    <a:pt x="220022" y="116542"/>
                  </a:lnTo>
                  <a:lnTo>
                    <a:pt x="217703" y="138489"/>
                  </a:lnTo>
                  <a:lnTo>
                    <a:pt x="210917" y="159171"/>
                  </a:lnTo>
                  <a:lnTo>
                    <a:pt x="199917" y="177895"/>
                  </a:lnTo>
                  <a:lnTo>
                    <a:pt x="184959" y="193970"/>
                  </a:lnTo>
                  <a:lnTo>
                    <a:pt x="183639" y="195298"/>
                  </a:lnTo>
                  <a:lnTo>
                    <a:pt x="183639" y="195678"/>
                  </a:lnTo>
                  <a:lnTo>
                    <a:pt x="173674" y="210637"/>
                  </a:lnTo>
                  <a:lnTo>
                    <a:pt x="167716" y="227374"/>
                  </a:lnTo>
                  <a:lnTo>
                    <a:pt x="164762" y="243400"/>
                  </a:lnTo>
                  <a:lnTo>
                    <a:pt x="163809" y="256223"/>
                  </a:lnTo>
                  <a:lnTo>
                    <a:pt x="178280" y="256223"/>
                  </a:lnTo>
                  <a:lnTo>
                    <a:pt x="179551" y="240897"/>
                  </a:lnTo>
                  <a:lnTo>
                    <a:pt x="184322" y="221799"/>
                  </a:lnTo>
                  <a:lnTo>
                    <a:pt x="194683" y="204979"/>
                  </a:lnTo>
                  <a:lnTo>
                    <a:pt x="195064" y="204410"/>
                  </a:lnTo>
                  <a:lnTo>
                    <a:pt x="195445" y="204031"/>
                  </a:lnTo>
                  <a:lnTo>
                    <a:pt x="196003" y="203651"/>
                  </a:lnTo>
                  <a:lnTo>
                    <a:pt x="212371" y="185268"/>
                  </a:lnTo>
                  <a:lnTo>
                    <a:pt x="224589" y="164200"/>
                  </a:lnTo>
                  <a:lnTo>
                    <a:pt x="232233" y="141176"/>
                  </a:lnTo>
                  <a:lnTo>
                    <a:pt x="234875" y="116921"/>
                  </a:lnTo>
                  <a:lnTo>
                    <a:pt x="225619" y="71502"/>
                  </a:lnTo>
                  <a:lnTo>
                    <a:pt x="200399" y="34327"/>
                  </a:lnTo>
                  <a:lnTo>
                    <a:pt x="169944" y="13862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5311" y="2259716"/>
              <a:ext cx="98283" cy="97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7788" y="2508740"/>
              <a:ext cx="129147" cy="77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81112" y="2131796"/>
              <a:ext cx="382905" cy="146050"/>
            </a:xfrm>
            <a:custGeom>
              <a:avLst/>
              <a:gdLst/>
              <a:ahLst/>
              <a:cxnLst/>
              <a:rect l="l" t="t" r="r" b="b"/>
              <a:pathLst>
                <a:path w="382905" h="146050">
                  <a:moveTo>
                    <a:pt x="59055" y="138747"/>
                  </a:moveTo>
                  <a:lnTo>
                    <a:pt x="57899" y="134200"/>
                  </a:lnTo>
                  <a:lnTo>
                    <a:pt x="54470" y="132473"/>
                  </a:lnTo>
                  <a:lnTo>
                    <a:pt x="11811" y="109334"/>
                  </a:lnTo>
                  <a:lnTo>
                    <a:pt x="8572" y="107632"/>
                  </a:lnTo>
                  <a:lnTo>
                    <a:pt x="3810" y="108953"/>
                  </a:lnTo>
                  <a:lnTo>
                    <a:pt x="2095" y="112369"/>
                  </a:lnTo>
                  <a:lnTo>
                    <a:pt x="0" y="115608"/>
                  </a:lnTo>
                  <a:lnTo>
                    <a:pt x="1333" y="120332"/>
                  </a:lnTo>
                  <a:lnTo>
                    <a:pt x="5143" y="121856"/>
                  </a:lnTo>
                  <a:lnTo>
                    <a:pt x="47802" y="145021"/>
                  </a:lnTo>
                  <a:lnTo>
                    <a:pt x="48945" y="145580"/>
                  </a:lnTo>
                  <a:lnTo>
                    <a:pt x="49898" y="145961"/>
                  </a:lnTo>
                  <a:lnTo>
                    <a:pt x="53708" y="145961"/>
                  </a:lnTo>
                  <a:lnTo>
                    <a:pt x="56184" y="144653"/>
                  </a:lnTo>
                  <a:lnTo>
                    <a:pt x="57518" y="142163"/>
                  </a:lnTo>
                  <a:lnTo>
                    <a:pt x="59055" y="138747"/>
                  </a:lnTo>
                  <a:close/>
                </a:path>
                <a:path w="382905" h="146050">
                  <a:moveTo>
                    <a:pt x="113525" y="79908"/>
                  </a:moveTo>
                  <a:lnTo>
                    <a:pt x="111429" y="76492"/>
                  </a:lnTo>
                  <a:lnTo>
                    <a:pt x="85331" y="35699"/>
                  </a:lnTo>
                  <a:lnTo>
                    <a:pt x="83235" y="32283"/>
                  </a:lnTo>
                  <a:lnTo>
                    <a:pt x="78473" y="31521"/>
                  </a:lnTo>
                  <a:lnTo>
                    <a:pt x="75234" y="33591"/>
                  </a:lnTo>
                  <a:lnTo>
                    <a:pt x="71805" y="35699"/>
                  </a:lnTo>
                  <a:lnTo>
                    <a:pt x="71043" y="40246"/>
                  </a:lnTo>
                  <a:lnTo>
                    <a:pt x="73139" y="43662"/>
                  </a:lnTo>
                  <a:lnTo>
                    <a:pt x="100952" y="87122"/>
                  </a:lnTo>
                  <a:lnTo>
                    <a:pt x="103047" y="87884"/>
                  </a:lnTo>
                  <a:lnTo>
                    <a:pt x="106857" y="87884"/>
                  </a:lnTo>
                  <a:lnTo>
                    <a:pt x="108191" y="87503"/>
                  </a:lnTo>
                  <a:lnTo>
                    <a:pt x="109334" y="86563"/>
                  </a:lnTo>
                  <a:lnTo>
                    <a:pt x="112763" y="84467"/>
                  </a:lnTo>
                  <a:lnTo>
                    <a:pt x="113525" y="79908"/>
                  </a:lnTo>
                  <a:close/>
                </a:path>
                <a:path w="382905" h="146050">
                  <a:moveTo>
                    <a:pt x="198488" y="3238"/>
                  </a:moveTo>
                  <a:lnTo>
                    <a:pt x="195059" y="0"/>
                  </a:lnTo>
                  <a:lnTo>
                    <a:pt x="187439" y="0"/>
                  </a:lnTo>
                  <a:lnTo>
                    <a:pt x="184188" y="3238"/>
                  </a:lnTo>
                  <a:lnTo>
                    <a:pt x="184188" y="59601"/>
                  </a:lnTo>
                  <a:lnTo>
                    <a:pt x="187439" y="63017"/>
                  </a:lnTo>
                  <a:lnTo>
                    <a:pt x="195440" y="63017"/>
                  </a:lnTo>
                  <a:lnTo>
                    <a:pt x="198488" y="59601"/>
                  </a:lnTo>
                  <a:lnTo>
                    <a:pt x="198488" y="3238"/>
                  </a:lnTo>
                  <a:close/>
                </a:path>
                <a:path w="382905" h="146050">
                  <a:moveTo>
                    <a:pt x="315048" y="42900"/>
                  </a:moveTo>
                  <a:lnTo>
                    <a:pt x="314109" y="38150"/>
                  </a:lnTo>
                  <a:lnTo>
                    <a:pt x="310680" y="36068"/>
                  </a:lnTo>
                  <a:lnTo>
                    <a:pt x="307428" y="33591"/>
                  </a:lnTo>
                  <a:lnTo>
                    <a:pt x="303250" y="34937"/>
                  </a:lnTo>
                  <a:lnTo>
                    <a:pt x="300964" y="37769"/>
                  </a:lnTo>
                  <a:lnTo>
                    <a:pt x="274091" y="78219"/>
                  </a:lnTo>
                  <a:lnTo>
                    <a:pt x="271437" y="81635"/>
                  </a:lnTo>
                  <a:lnTo>
                    <a:pt x="272402" y="86182"/>
                  </a:lnTo>
                  <a:lnTo>
                    <a:pt x="275615" y="88265"/>
                  </a:lnTo>
                  <a:lnTo>
                    <a:pt x="276961" y="89217"/>
                  </a:lnTo>
                  <a:lnTo>
                    <a:pt x="278282" y="89598"/>
                  </a:lnTo>
                  <a:lnTo>
                    <a:pt x="282092" y="89598"/>
                  </a:lnTo>
                  <a:lnTo>
                    <a:pt x="284200" y="88265"/>
                  </a:lnTo>
                  <a:lnTo>
                    <a:pt x="285343" y="86182"/>
                  </a:lnTo>
                  <a:lnTo>
                    <a:pt x="312381" y="45758"/>
                  </a:lnTo>
                  <a:lnTo>
                    <a:pt x="315048" y="42900"/>
                  </a:lnTo>
                  <a:close/>
                </a:path>
                <a:path w="382905" h="146050">
                  <a:moveTo>
                    <a:pt x="382485" y="115608"/>
                  </a:moveTo>
                  <a:lnTo>
                    <a:pt x="380784" y="112369"/>
                  </a:lnTo>
                  <a:lnTo>
                    <a:pt x="379260" y="108953"/>
                  </a:lnTo>
                  <a:lnTo>
                    <a:pt x="374484" y="107632"/>
                  </a:lnTo>
                  <a:lnTo>
                    <a:pt x="371055" y="109334"/>
                  </a:lnTo>
                  <a:lnTo>
                    <a:pt x="324777" y="134200"/>
                  </a:lnTo>
                  <a:lnTo>
                    <a:pt x="323430" y="138747"/>
                  </a:lnTo>
                  <a:lnTo>
                    <a:pt x="325158" y="142163"/>
                  </a:lnTo>
                  <a:lnTo>
                    <a:pt x="326301" y="144653"/>
                  </a:lnTo>
                  <a:lnTo>
                    <a:pt x="328968" y="145961"/>
                  </a:lnTo>
                  <a:lnTo>
                    <a:pt x="332778" y="145961"/>
                  </a:lnTo>
                  <a:lnTo>
                    <a:pt x="333921" y="145580"/>
                  </a:lnTo>
                  <a:lnTo>
                    <a:pt x="334886" y="145021"/>
                  </a:lnTo>
                  <a:lnTo>
                    <a:pt x="377913" y="121856"/>
                  </a:lnTo>
                  <a:lnTo>
                    <a:pt x="381342" y="120332"/>
                  </a:lnTo>
                  <a:lnTo>
                    <a:pt x="382485" y="115608"/>
                  </a:lnTo>
                  <a:close/>
                </a:path>
              </a:pathLst>
            </a:custGeom>
            <a:solidFill>
              <a:srgbClr val="EB12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8155" y="2052827"/>
              <a:ext cx="650875" cy="652780"/>
            </a:xfrm>
            <a:custGeom>
              <a:avLst/>
              <a:gdLst/>
              <a:ahLst/>
              <a:cxnLst/>
              <a:rect l="l" t="t" r="r" b="b"/>
              <a:pathLst>
                <a:path w="650875" h="652780">
                  <a:moveTo>
                    <a:pt x="0" y="326136"/>
                  </a:moveTo>
                  <a:lnTo>
                    <a:pt x="3527" y="277949"/>
                  </a:lnTo>
                  <a:lnTo>
                    <a:pt x="13775" y="231956"/>
                  </a:lnTo>
                  <a:lnTo>
                    <a:pt x="30240" y="188659"/>
                  </a:lnTo>
                  <a:lnTo>
                    <a:pt x="52418" y="148566"/>
                  </a:lnTo>
                  <a:lnTo>
                    <a:pt x="79806" y="112180"/>
                  </a:lnTo>
                  <a:lnTo>
                    <a:pt x="111902" y="80007"/>
                  </a:lnTo>
                  <a:lnTo>
                    <a:pt x="148201" y="52551"/>
                  </a:lnTo>
                  <a:lnTo>
                    <a:pt x="188201" y="30317"/>
                  </a:lnTo>
                  <a:lnTo>
                    <a:pt x="231399" y="13811"/>
                  </a:lnTo>
                  <a:lnTo>
                    <a:pt x="277291" y="3536"/>
                  </a:lnTo>
                  <a:lnTo>
                    <a:pt x="325374" y="0"/>
                  </a:lnTo>
                  <a:lnTo>
                    <a:pt x="373456" y="3536"/>
                  </a:lnTo>
                  <a:lnTo>
                    <a:pt x="419348" y="13811"/>
                  </a:lnTo>
                  <a:lnTo>
                    <a:pt x="462546" y="30317"/>
                  </a:lnTo>
                  <a:lnTo>
                    <a:pt x="502546" y="52551"/>
                  </a:lnTo>
                  <a:lnTo>
                    <a:pt x="538845" y="80007"/>
                  </a:lnTo>
                  <a:lnTo>
                    <a:pt x="570941" y="112180"/>
                  </a:lnTo>
                  <a:lnTo>
                    <a:pt x="598329" y="148566"/>
                  </a:lnTo>
                  <a:lnTo>
                    <a:pt x="620507" y="188659"/>
                  </a:lnTo>
                  <a:lnTo>
                    <a:pt x="636972" y="231956"/>
                  </a:lnTo>
                  <a:lnTo>
                    <a:pt x="647220" y="277949"/>
                  </a:lnTo>
                  <a:lnTo>
                    <a:pt x="650748" y="326136"/>
                  </a:lnTo>
                  <a:lnTo>
                    <a:pt x="647220" y="374322"/>
                  </a:lnTo>
                  <a:lnTo>
                    <a:pt x="636972" y="420315"/>
                  </a:lnTo>
                  <a:lnTo>
                    <a:pt x="620507" y="463612"/>
                  </a:lnTo>
                  <a:lnTo>
                    <a:pt x="598329" y="503705"/>
                  </a:lnTo>
                  <a:lnTo>
                    <a:pt x="570941" y="540091"/>
                  </a:lnTo>
                  <a:lnTo>
                    <a:pt x="538845" y="572264"/>
                  </a:lnTo>
                  <a:lnTo>
                    <a:pt x="502546" y="599720"/>
                  </a:lnTo>
                  <a:lnTo>
                    <a:pt x="462546" y="621954"/>
                  </a:lnTo>
                  <a:lnTo>
                    <a:pt x="419348" y="638460"/>
                  </a:lnTo>
                  <a:lnTo>
                    <a:pt x="373456" y="648735"/>
                  </a:lnTo>
                  <a:lnTo>
                    <a:pt x="325374" y="652272"/>
                  </a:lnTo>
                  <a:lnTo>
                    <a:pt x="277291" y="648735"/>
                  </a:lnTo>
                  <a:lnTo>
                    <a:pt x="231399" y="638460"/>
                  </a:lnTo>
                  <a:lnTo>
                    <a:pt x="188201" y="621954"/>
                  </a:lnTo>
                  <a:lnTo>
                    <a:pt x="148201" y="599720"/>
                  </a:lnTo>
                  <a:lnTo>
                    <a:pt x="111902" y="572264"/>
                  </a:lnTo>
                  <a:lnTo>
                    <a:pt x="79806" y="540091"/>
                  </a:lnTo>
                  <a:lnTo>
                    <a:pt x="52418" y="503705"/>
                  </a:lnTo>
                  <a:lnTo>
                    <a:pt x="30240" y="463612"/>
                  </a:lnTo>
                  <a:lnTo>
                    <a:pt x="13775" y="420315"/>
                  </a:lnTo>
                  <a:lnTo>
                    <a:pt x="3527" y="374322"/>
                  </a:lnTo>
                  <a:lnTo>
                    <a:pt x="0" y="326136"/>
                  </a:lnTo>
                  <a:close/>
                </a:path>
              </a:pathLst>
            </a:custGeom>
            <a:ln w="12191">
              <a:solidFill>
                <a:srgbClr val="DA1E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6" name="object 16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Jak</a:t>
            </a:r>
            <a:r>
              <a:rPr spc="-80" dirty="0"/>
              <a:t> </a:t>
            </a:r>
            <a:r>
              <a:rPr spc="165" dirty="0"/>
              <a:t>pomóc</a:t>
            </a:r>
            <a:r>
              <a:rPr spc="-75" dirty="0"/>
              <a:t> </a:t>
            </a:r>
            <a:r>
              <a:rPr spc="114" dirty="0"/>
              <a:t>dziecku</a:t>
            </a:r>
            <a:r>
              <a:rPr spc="-75" dirty="0"/>
              <a:t> </a:t>
            </a:r>
            <a:r>
              <a:rPr spc="145" dirty="0"/>
              <a:t>po</a:t>
            </a:r>
            <a:r>
              <a:rPr spc="-75" dirty="0"/>
              <a:t> </a:t>
            </a:r>
            <a:r>
              <a:rPr spc="125" dirty="0"/>
              <a:t>ciężkim</a:t>
            </a:r>
            <a:r>
              <a:rPr spc="-70" dirty="0"/>
              <a:t> </a:t>
            </a:r>
            <a:r>
              <a:rPr spc="110" dirty="0"/>
              <a:t>dniu</a:t>
            </a:r>
            <a:r>
              <a:rPr spc="-70" dirty="0"/>
              <a:t> </a:t>
            </a:r>
            <a:r>
              <a:rPr spc="220" dirty="0"/>
              <a:t>w</a:t>
            </a:r>
            <a:r>
              <a:rPr spc="-85" dirty="0"/>
              <a:t> </a:t>
            </a:r>
            <a:r>
              <a:rPr spc="105" dirty="0"/>
              <a:t>szkole?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19" name="object 19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59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3782" y="2041398"/>
            <a:ext cx="6737984" cy="287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latin typeface="Trebuchet MS"/>
                <a:cs typeface="Trebuchet MS"/>
              </a:rPr>
              <a:t>Nawiązanie dobrych </a:t>
            </a:r>
            <a:r>
              <a:rPr sz="1600" b="1" spc="-60" dirty="0">
                <a:latin typeface="Trebuchet MS"/>
                <a:cs typeface="Trebuchet MS"/>
              </a:rPr>
              <a:t>relacji </a:t>
            </a:r>
            <a:r>
              <a:rPr sz="1600" b="1" spc="-114" dirty="0">
                <a:latin typeface="Trebuchet MS"/>
                <a:cs typeface="Trebuchet MS"/>
              </a:rPr>
              <a:t>z </a:t>
            </a:r>
            <a:r>
              <a:rPr sz="1600" b="1" spc="-45" dirty="0">
                <a:latin typeface="Trebuchet MS"/>
                <a:cs typeface="Trebuchet MS"/>
              </a:rPr>
              <a:t>nauczycielami </a:t>
            </a:r>
            <a:r>
              <a:rPr sz="1600" b="1" spc="-40" dirty="0">
                <a:latin typeface="Trebuchet MS"/>
                <a:cs typeface="Trebuchet MS"/>
              </a:rPr>
              <a:t>i </a:t>
            </a:r>
            <a:r>
              <a:rPr sz="1600" b="1" spc="-30" dirty="0">
                <a:latin typeface="Trebuchet MS"/>
                <a:cs typeface="Trebuchet MS"/>
              </a:rPr>
              <a:t>innymi </a:t>
            </a:r>
            <a:r>
              <a:rPr sz="1600" b="1" spc="-50" dirty="0">
                <a:latin typeface="Trebuchet MS"/>
                <a:cs typeface="Trebuchet MS"/>
              </a:rPr>
              <a:t>rodzicami, </a:t>
            </a:r>
            <a:r>
              <a:rPr sz="1600" b="1" spc="-65" dirty="0">
                <a:latin typeface="Trebuchet MS"/>
                <a:cs typeface="Trebuchet MS"/>
              </a:rPr>
              <a:t>wzajemne  </a:t>
            </a:r>
            <a:r>
              <a:rPr sz="1600" b="1" spc="-40" dirty="0">
                <a:latin typeface="Trebuchet MS"/>
                <a:cs typeface="Trebuchet MS"/>
              </a:rPr>
              <a:t>wsparcie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Powrót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szkoły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konieczność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przystosowania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dziecka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nowej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rzeczywistości,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często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skutkuje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wzmożonym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napięciem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niepokojem.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zaburzeniami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spektrum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autyzmu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mają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duże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trudności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identyfikowaniem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swojego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stanu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emocjonalnego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komunikowaniem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potrzeb otoczeniu.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Lęk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wewnętrzne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napięcie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mogą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manifestować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poprzez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angażowanie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niepożądane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różnym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charakterze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nasileniu: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agresywne,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autoagresywne,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destrukcyjne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lub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stymulacyjne.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Ważne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zatem,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wszystkie osoby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mające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bezpośredni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kontakt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dzieckiem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tzn.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rodzice,  opiekunowie,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nauczyciele, lekarze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terapeuci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uważnie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obserwowali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zachowanie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dziecka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różnych sytuacjach oraz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wymieniali się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spostrzeżeniami,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ustalenia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wspólnego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schematu</a:t>
            </a:r>
            <a:r>
              <a:rPr sz="1400" spc="-34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interwencji.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7947" y="5181600"/>
            <a:ext cx="782955" cy="8255"/>
          </a:xfrm>
          <a:custGeom>
            <a:avLst/>
            <a:gdLst/>
            <a:ahLst/>
            <a:cxnLst/>
            <a:rect l="l" t="t" r="r" b="b"/>
            <a:pathLst>
              <a:path w="782955" h="8254">
                <a:moveTo>
                  <a:pt x="0" y="8127"/>
                </a:moveTo>
                <a:lnTo>
                  <a:pt x="782954" y="0"/>
                </a:lnTo>
              </a:path>
            </a:pathLst>
          </a:custGeom>
          <a:ln w="57912">
            <a:solidFill>
              <a:srgbClr val="DA1C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9" name="object 9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10386" y="160079"/>
            <a:ext cx="4244340" cy="77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5"/>
              </a:lnSpc>
            </a:pPr>
            <a:r>
              <a:rPr sz="25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Potrzeby</a:t>
            </a:r>
            <a:r>
              <a:rPr sz="25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ucznia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powrocie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do środowiska</a:t>
            </a:r>
            <a:r>
              <a:rPr sz="2500" b="1" spc="-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szkolnego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2" name="object 12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4738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Nawiązanie</a:t>
            </a:r>
            <a:r>
              <a:rPr spc="-45" dirty="0"/>
              <a:t> </a:t>
            </a:r>
            <a:r>
              <a:rPr spc="110" dirty="0"/>
              <a:t>dobrych</a:t>
            </a:r>
            <a:r>
              <a:rPr spc="-70" dirty="0"/>
              <a:t> </a:t>
            </a:r>
            <a:r>
              <a:rPr spc="80" dirty="0"/>
              <a:t>relacji</a:t>
            </a:r>
            <a:r>
              <a:rPr spc="-60" dirty="0"/>
              <a:t> </a:t>
            </a:r>
            <a:r>
              <a:rPr spc="80" dirty="0"/>
              <a:t>z</a:t>
            </a:r>
            <a:r>
              <a:rPr spc="-85" dirty="0"/>
              <a:t> </a:t>
            </a:r>
            <a:r>
              <a:rPr spc="120" dirty="0"/>
              <a:t>nauczycielami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75" dirty="0"/>
              <a:t>i</a:t>
            </a:r>
            <a:r>
              <a:rPr spc="-75" dirty="0"/>
              <a:t> </a:t>
            </a:r>
            <a:r>
              <a:rPr spc="125" dirty="0"/>
              <a:t>innymi</a:t>
            </a:r>
            <a:r>
              <a:rPr spc="-70" dirty="0"/>
              <a:t> </a:t>
            </a:r>
            <a:r>
              <a:rPr spc="105" dirty="0"/>
              <a:t>rodzicami,</a:t>
            </a:r>
            <a:r>
              <a:rPr spc="-80" dirty="0"/>
              <a:t> </a:t>
            </a:r>
            <a:r>
              <a:rPr spc="135" dirty="0"/>
              <a:t>wzajemne</a:t>
            </a:r>
            <a:r>
              <a:rPr spc="-70" dirty="0"/>
              <a:t> </a:t>
            </a:r>
            <a:r>
              <a:rPr spc="135" dirty="0"/>
              <a:t>wsparcie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01013" y="2425445"/>
            <a:ext cx="673925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otworzyć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wspólne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spotkania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rozmowy, w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atmosferze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wzajemnego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zrozumienia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poczuciu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wspólnego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jakim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pomoc dziecku.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Takie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podejście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okazać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bardzo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konstruktywne,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każda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osób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dostarczy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cennych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wskazówek  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współpraca będzie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życzliwa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oparta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wzajemnym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porozumieniu.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tym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celu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należy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ustalić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nauczycielem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możliwość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regularnych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konsultacji,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zapewnią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odpowiednią 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ilość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czasu na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spokojną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rozmowę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bez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pośpiechu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umożliwią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wypracowanie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zgodnego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systemu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rozwiązania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problemów.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Cenne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nawiązanie dobrych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relacji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innymi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rodzicami,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wymiana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doświadczeń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wzajemne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wspieranie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trudnych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chwilach.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Warto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organizować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spotkania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grupy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wsparcia,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trakcie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których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rodzice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będą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mogli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dzielić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innymi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pomysłami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odnośnie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skutecznego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redukowania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stresu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</a:t>
            </a:r>
            <a:r>
              <a:rPr sz="1400" spc="-1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po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powrocie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szkoły.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Konstruktywne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dyskusje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wymiana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poglądów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porozumieniu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kadrą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nauczycielską,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zaowocować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pozytywnymi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zmianami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służyć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poprawie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komfortu 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przystosowującego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szkolnej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rzeczywistości.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0386" y="119922"/>
            <a:ext cx="721995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5"/>
              </a:lnSpc>
            </a:pP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Nawiązanie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dobrych</a:t>
            </a: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relacji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nauczycielami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innymi</a:t>
            </a:r>
            <a:r>
              <a:rPr sz="2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rodzicami,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wzajemne</a:t>
            </a:r>
            <a:r>
              <a:rPr sz="2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wsparcie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647382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Nawiązanie</a:t>
            </a:r>
            <a:r>
              <a:rPr spc="-45" dirty="0"/>
              <a:t> </a:t>
            </a:r>
            <a:r>
              <a:rPr spc="110" dirty="0"/>
              <a:t>dobrych</a:t>
            </a:r>
            <a:r>
              <a:rPr spc="-70" dirty="0"/>
              <a:t> </a:t>
            </a:r>
            <a:r>
              <a:rPr spc="80" dirty="0"/>
              <a:t>relacji</a:t>
            </a:r>
            <a:r>
              <a:rPr spc="-60" dirty="0"/>
              <a:t> </a:t>
            </a:r>
            <a:r>
              <a:rPr spc="80" dirty="0"/>
              <a:t>z</a:t>
            </a:r>
            <a:r>
              <a:rPr spc="-85" dirty="0"/>
              <a:t> </a:t>
            </a:r>
            <a:r>
              <a:rPr spc="120" dirty="0"/>
              <a:t>nauczycielami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75" dirty="0"/>
              <a:t>i</a:t>
            </a:r>
            <a:r>
              <a:rPr spc="-75" dirty="0"/>
              <a:t> </a:t>
            </a:r>
            <a:r>
              <a:rPr spc="125" dirty="0"/>
              <a:t>innymi</a:t>
            </a:r>
            <a:r>
              <a:rPr spc="-70" dirty="0"/>
              <a:t> </a:t>
            </a:r>
            <a:r>
              <a:rPr spc="105" dirty="0"/>
              <a:t>rodzicami,</a:t>
            </a:r>
            <a:r>
              <a:rPr spc="-80" dirty="0"/>
              <a:t> </a:t>
            </a:r>
            <a:r>
              <a:rPr spc="135" dirty="0"/>
              <a:t>wzajemne</a:t>
            </a:r>
            <a:r>
              <a:rPr spc="-70" dirty="0"/>
              <a:t> </a:t>
            </a:r>
            <a:r>
              <a:rPr spc="135" dirty="0"/>
              <a:t>wsparcie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3" name="object 3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97686" y="1800225"/>
            <a:ext cx="6738620" cy="418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80975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Huebner,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D.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(2019).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Co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robić,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gdy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martwisz?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Olsztyn: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Wydawnictwo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Anna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Levyz.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12725" algn="l"/>
              </a:tabLst>
            </a:pP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Huebner, 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D.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(2018).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Co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robić,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gdy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złościsz?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Techniki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zarządzania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złością.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Olsztyn: 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Wydawnictwo</a:t>
            </a:r>
            <a:r>
              <a:rPr sz="1400" spc="-28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Levyz.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AutoNum type="arabicPeriod"/>
              <a:tabLst>
                <a:tab pos="258445" algn="l"/>
              </a:tabLst>
            </a:pP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Kołakowski, </a:t>
            </a:r>
            <a:r>
              <a:rPr sz="1400" spc="-175" dirty="0">
                <a:solidFill>
                  <a:srgbClr val="494948"/>
                </a:solidFill>
                <a:latin typeface="Verdana"/>
                <a:cs typeface="Verdana"/>
              </a:rPr>
              <a:t>A.,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Pisula, 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A.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(2013).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Sposób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trudne dziecko.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Przyjazna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terapia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behawioralna.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Sopot:</a:t>
            </a:r>
            <a:r>
              <a:rPr sz="1400" spc="-35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494948"/>
                </a:solidFill>
                <a:latin typeface="Verdana"/>
                <a:cs typeface="Verdana"/>
              </a:rPr>
              <a:t>GWP.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2700" marR="6350">
              <a:lnSpc>
                <a:spcPct val="100000"/>
              </a:lnSpc>
              <a:buAutoNum type="arabicPeriod"/>
              <a:tabLst>
                <a:tab pos="223520" algn="l"/>
              </a:tabLst>
            </a:pP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Molicka, </a:t>
            </a:r>
            <a:r>
              <a:rPr sz="1400" spc="-165" dirty="0">
                <a:solidFill>
                  <a:srgbClr val="494948"/>
                </a:solidFill>
                <a:latin typeface="Verdana"/>
                <a:cs typeface="Verdana"/>
              </a:rPr>
              <a:t>M.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(2002).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Bajkoterapia: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lękach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dzieci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nowej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metodzie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terapii.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Poznań: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Wydawnictwo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Media</a:t>
            </a:r>
            <a:r>
              <a:rPr sz="1400" spc="-38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Rodzina.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80340" indent="-168275">
              <a:lnSpc>
                <a:spcPct val="100000"/>
              </a:lnSpc>
              <a:buAutoNum type="arabicPeriod"/>
              <a:tabLst>
                <a:tab pos="180975" algn="l"/>
              </a:tabLst>
            </a:pP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Dryden</a:t>
            </a:r>
            <a:r>
              <a:rPr sz="1400" spc="-2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4" dirty="0">
                <a:solidFill>
                  <a:srgbClr val="494948"/>
                </a:solidFill>
                <a:latin typeface="Verdana"/>
                <a:cs typeface="Verdana"/>
              </a:rPr>
              <a:t>W.,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(2002).</a:t>
            </a:r>
            <a:r>
              <a:rPr sz="1400" spc="-19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Ujarzmić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lęk.</a:t>
            </a:r>
            <a:r>
              <a:rPr sz="1400" spc="-22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Kielce.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2700" marR="40005">
              <a:lnSpc>
                <a:spcPct val="100000"/>
              </a:lnSpc>
              <a:buAutoNum type="arabicPeriod"/>
              <a:tabLst>
                <a:tab pos="146685" algn="l"/>
              </a:tabLst>
            </a:pP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  <a:hlinkClick r:id="rId2"/>
              </a:rPr>
              <a:t>http://www.pomagamydzieciom.info/files/pdf/bajki%20terapeutyczne%20PROMYK%20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SLONCA.pdf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80340" indent="-168275">
              <a:lnSpc>
                <a:spcPct val="100000"/>
              </a:lnSpc>
              <a:buAutoNum type="arabicPeriod"/>
              <a:tabLst>
                <a:tab pos="180975" algn="l"/>
              </a:tabLst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  <a:hlinkClick r:id="rId3"/>
              </a:rPr>
              <a:t>http://www.edukacja.edux.pl/p-939-bajki-terapeutyczne.php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494948"/>
              </a:buClr>
              <a:buFont typeface="Verdana"/>
              <a:buAutoNum type="arabicPeriod"/>
            </a:pPr>
            <a:endParaRPr sz="1450">
              <a:latin typeface="Verdana"/>
              <a:cs typeface="Verdana"/>
            </a:endParaRPr>
          </a:p>
          <a:p>
            <a:pPr marL="180340" indent="-168275">
              <a:lnSpc>
                <a:spcPct val="100000"/>
              </a:lnSpc>
              <a:buAutoNum type="arabicPeriod"/>
              <a:tabLst>
                <a:tab pos="180975" algn="l"/>
              </a:tabLst>
            </a:pP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https://dziecisawazne.pl/leki-u-dzieci-jak-sobie-z-nimi-radzic/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0386" y="119922"/>
            <a:ext cx="721995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5"/>
              </a:lnSpc>
            </a:pPr>
            <a:r>
              <a:rPr sz="28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Nawiązanie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dobrych</a:t>
            </a:r>
            <a:r>
              <a:rPr sz="2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relacji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nauczycielami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8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innymi</a:t>
            </a:r>
            <a:r>
              <a:rPr sz="2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rodzicami,</a:t>
            </a: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wzajemne</a:t>
            </a:r>
            <a:r>
              <a:rPr sz="2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wsparcie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17570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Bibli</a:t>
            </a:r>
            <a:r>
              <a:rPr spc="85" dirty="0"/>
              <a:t>o</a:t>
            </a:r>
            <a:r>
              <a:rPr spc="70" dirty="0"/>
              <a:t>grafia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235"/>
              </a:spcBef>
            </a:pPr>
            <a:r>
              <a:rPr spc="-25" dirty="0"/>
              <a:t>Zygzak</a:t>
            </a:r>
            <a:r>
              <a:rPr spc="-215" dirty="0"/>
              <a:t> </a:t>
            </a:r>
            <a:r>
              <a:rPr spc="-70" dirty="0"/>
              <a:t>idzie</a:t>
            </a:r>
            <a:r>
              <a:rPr spc="-155" dirty="0"/>
              <a:t> </a:t>
            </a:r>
            <a:r>
              <a:rPr spc="-20" dirty="0"/>
              <a:t>do</a:t>
            </a:r>
            <a:r>
              <a:rPr spc="-175" dirty="0"/>
              <a:t> </a:t>
            </a:r>
            <a:r>
              <a:rPr spc="-45" dirty="0"/>
              <a:t>przedszkola</a:t>
            </a:r>
          </a:p>
          <a:p>
            <a:pPr marL="127000">
              <a:lnSpc>
                <a:spcPct val="100000"/>
              </a:lnSpc>
              <a:spcBef>
                <a:spcPts val="1005"/>
              </a:spcBef>
            </a:pPr>
            <a:r>
              <a:rPr sz="1600" b="0" spc="-175" dirty="0">
                <a:latin typeface="Verdana"/>
                <a:cs typeface="Verdana"/>
              </a:rPr>
              <a:t>Autor: </a:t>
            </a:r>
            <a:r>
              <a:rPr sz="1600" b="0" spc="-160" dirty="0">
                <a:latin typeface="Verdana"/>
                <a:cs typeface="Verdana"/>
              </a:rPr>
              <a:t>Róża</a:t>
            </a:r>
            <a:r>
              <a:rPr sz="1600" b="0" spc="-290" dirty="0">
                <a:latin typeface="Verdana"/>
                <a:cs typeface="Verdana"/>
              </a:rPr>
              <a:t> </a:t>
            </a:r>
            <a:r>
              <a:rPr sz="1600" b="0" spc="-150" dirty="0">
                <a:latin typeface="Verdana"/>
                <a:cs typeface="Verdana"/>
              </a:rPr>
              <a:t>Stelmach</a:t>
            </a:r>
            <a:endParaRPr sz="1600">
              <a:latin typeface="Verdana"/>
              <a:cs typeface="Verdana"/>
            </a:endParaRPr>
          </a:p>
          <a:p>
            <a:pPr marL="114300">
              <a:lnSpc>
                <a:spcPct val="100000"/>
              </a:lnSpc>
              <a:spcBef>
                <a:spcPts val="20"/>
              </a:spcBef>
            </a:pPr>
            <a:endParaRPr sz="2400">
              <a:latin typeface="Verdana"/>
              <a:cs typeface="Verdana"/>
            </a:endParaRPr>
          </a:p>
          <a:p>
            <a:pPr marL="127000" marR="5080">
              <a:lnSpc>
                <a:spcPct val="150000"/>
              </a:lnSpc>
            </a:pPr>
            <a:r>
              <a:rPr sz="1400" b="0" spc="-130" dirty="0">
                <a:latin typeface="Verdana"/>
                <a:cs typeface="Verdana"/>
              </a:rPr>
              <a:t>Dzień </a:t>
            </a:r>
            <a:r>
              <a:rPr sz="1400" b="0" spc="-114" dirty="0">
                <a:latin typeface="Verdana"/>
                <a:cs typeface="Verdana"/>
              </a:rPr>
              <a:t>dobry </a:t>
            </a:r>
            <a:r>
              <a:rPr sz="1400" b="0" spc="-130" dirty="0">
                <a:latin typeface="Verdana"/>
                <a:cs typeface="Verdana"/>
              </a:rPr>
              <a:t>kochany </a:t>
            </a:r>
            <a:r>
              <a:rPr sz="1400" b="0" spc="-150" dirty="0">
                <a:latin typeface="Verdana"/>
                <a:cs typeface="Verdana"/>
              </a:rPr>
              <a:t>Zygzaczku, </a:t>
            </a:r>
            <a:r>
              <a:rPr sz="1400" b="0" spc="-110" dirty="0">
                <a:latin typeface="Verdana"/>
                <a:cs typeface="Verdana"/>
              </a:rPr>
              <a:t>pora </a:t>
            </a:r>
            <a:r>
              <a:rPr sz="1400" b="0" spc="-135" dirty="0">
                <a:latin typeface="Verdana"/>
                <a:cs typeface="Verdana"/>
              </a:rPr>
              <a:t>wstaaawać, </a:t>
            </a:r>
            <a:r>
              <a:rPr sz="1400" b="0" spc="-130" dirty="0">
                <a:latin typeface="Verdana"/>
                <a:cs typeface="Verdana"/>
              </a:rPr>
              <a:t>pobuuudkaaaaa! </a:t>
            </a:r>
            <a:r>
              <a:rPr sz="1400" b="0" spc="-220" dirty="0">
                <a:latin typeface="Verdana"/>
                <a:cs typeface="Verdana"/>
              </a:rPr>
              <a:t>– </a:t>
            </a:r>
            <a:r>
              <a:rPr sz="1400" b="0" spc="-110" dirty="0">
                <a:latin typeface="Verdana"/>
                <a:cs typeface="Verdana"/>
              </a:rPr>
              <a:t>głos </a:t>
            </a:r>
            <a:r>
              <a:rPr sz="1400" b="0" spc="-170" dirty="0">
                <a:latin typeface="Verdana"/>
                <a:cs typeface="Verdana"/>
              </a:rPr>
              <a:t>Mamy </a:t>
            </a:r>
            <a:r>
              <a:rPr sz="1400" b="0" spc="-100" dirty="0">
                <a:latin typeface="Verdana"/>
                <a:cs typeface="Verdana"/>
              </a:rPr>
              <a:t>dobiegał </a:t>
            </a:r>
            <a:r>
              <a:rPr sz="1400" b="0" spc="-95" dirty="0">
                <a:latin typeface="Verdana"/>
                <a:cs typeface="Verdana"/>
              </a:rPr>
              <a:t>do </a:t>
            </a:r>
            <a:r>
              <a:rPr sz="1400" b="0" spc="-120" dirty="0">
                <a:latin typeface="Verdana"/>
                <a:cs typeface="Verdana"/>
              </a:rPr>
              <a:t>leżącego </a:t>
            </a:r>
            <a:r>
              <a:rPr sz="1400" b="0" spc="-135" dirty="0">
                <a:latin typeface="Verdana"/>
                <a:cs typeface="Verdana"/>
              </a:rPr>
              <a:t>jeszcze  </a:t>
            </a:r>
            <a:r>
              <a:rPr sz="1400" b="0" spc="-140" dirty="0">
                <a:latin typeface="Verdana"/>
                <a:cs typeface="Verdana"/>
              </a:rPr>
              <a:t>w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łóżku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małego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160" dirty="0">
                <a:latin typeface="Verdana"/>
                <a:cs typeface="Verdana"/>
              </a:rPr>
              <a:t>Zygzaka.</a:t>
            </a:r>
            <a:endParaRPr sz="1400">
              <a:latin typeface="Verdana"/>
              <a:cs typeface="Verdana"/>
            </a:endParaRPr>
          </a:p>
          <a:p>
            <a:pPr marL="127000">
              <a:lnSpc>
                <a:spcPct val="100000"/>
              </a:lnSpc>
              <a:spcBef>
                <a:spcPts val="840"/>
              </a:spcBef>
            </a:pPr>
            <a:r>
              <a:rPr sz="1400" b="0" spc="-170" dirty="0">
                <a:latin typeface="Verdana"/>
                <a:cs typeface="Verdana"/>
              </a:rPr>
              <a:t>O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nie,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pomyślał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sobie,</a:t>
            </a:r>
            <a:r>
              <a:rPr sz="1400" b="0" spc="-204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zapewne</a:t>
            </a:r>
            <a:r>
              <a:rPr sz="1400" b="0" spc="-250" dirty="0">
                <a:latin typeface="Verdana"/>
                <a:cs typeface="Verdana"/>
              </a:rPr>
              <a:t> </a:t>
            </a:r>
            <a:r>
              <a:rPr sz="1400" b="0" spc="-125" dirty="0">
                <a:latin typeface="Verdana"/>
                <a:cs typeface="Verdana"/>
              </a:rPr>
              <a:t>znowu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będę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10" dirty="0">
                <a:latin typeface="Verdana"/>
                <a:cs typeface="Verdana"/>
              </a:rPr>
              <a:t>musiał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pójść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95" dirty="0">
                <a:latin typeface="Verdana"/>
                <a:cs typeface="Verdana"/>
              </a:rPr>
              <a:t>do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przedszkola.</a:t>
            </a:r>
            <a:r>
              <a:rPr sz="1400" b="0" spc="-240" dirty="0">
                <a:latin typeface="Verdana"/>
                <a:cs typeface="Verdana"/>
              </a:rPr>
              <a:t> </a:t>
            </a:r>
            <a:r>
              <a:rPr sz="1400" b="0" spc="-110" dirty="0">
                <a:latin typeface="Verdana"/>
                <a:cs typeface="Verdana"/>
              </a:rPr>
              <a:t>Tylko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00" dirty="0">
                <a:latin typeface="Verdana"/>
                <a:cs typeface="Verdana"/>
              </a:rPr>
              <a:t>nie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10" dirty="0">
                <a:latin typeface="Verdana"/>
                <a:cs typeface="Verdana"/>
              </a:rPr>
              <a:t>to!</a:t>
            </a:r>
            <a:endParaRPr sz="1400">
              <a:latin typeface="Verdana"/>
              <a:cs typeface="Verdana"/>
            </a:endParaRPr>
          </a:p>
          <a:p>
            <a:pPr marL="127000">
              <a:lnSpc>
                <a:spcPct val="100000"/>
              </a:lnSpc>
              <a:spcBef>
                <a:spcPts val="845"/>
              </a:spcBef>
            </a:pPr>
            <a:r>
              <a:rPr sz="1400" b="0" spc="-160" dirty="0">
                <a:latin typeface="Verdana"/>
                <a:cs typeface="Verdana"/>
              </a:rPr>
              <a:t>Zygzak</a:t>
            </a:r>
            <a:r>
              <a:rPr sz="1400" b="0" spc="-254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niechętnie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wstał</a:t>
            </a:r>
            <a:r>
              <a:rPr sz="1400" b="0" spc="-25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z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łóżka.</a:t>
            </a:r>
            <a:endParaRPr sz="1400">
              <a:latin typeface="Verdana"/>
              <a:cs typeface="Verdana"/>
            </a:endParaRPr>
          </a:p>
          <a:p>
            <a:pPr marL="2470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247650" algn="l"/>
              </a:tabLst>
            </a:pPr>
            <a:r>
              <a:rPr sz="1400" b="0" spc="-135" dirty="0">
                <a:latin typeface="Verdana"/>
                <a:cs typeface="Verdana"/>
              </a:rPr>
              <a:t>Mamusiu,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czy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50" dirty="0">
                <a:latin typeface="Verdana"/>
                <a:cs typeface="Verdana"/>
              </a:rPr>
              <a:t>mogę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dziś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zostać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w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35" dirty="0">
                <a:latin typeface="Verdana"/>
                <a:cs typeface="Verdana"/>
              </a:rPr>
              <a:t>domu?</a:t>
            </a:r>
            <a:endParaRPr sz="1400">
              <a:latin typeface="Verdana"/>
              <a:cs typeface="Verdana"/>
            </a:endParaRPr>
          </a:p>
          <a:p>
            <a:pPr marL="2470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247650" algn="l"/>
              </a:tabLst>
            </a:pPr>
            <a:r>
              <a:rPr sz="1400" b="0" spc="-110" dirty="0">
                <a:latin typeface="Verdana"/>
                <a:cs typeface="Verdana"/>
              </a:rPr>
              <a:t>Ubierz</a:t>
            </a:r>
            <a:r>
              <a:rPr sz="1400" b="0" spc="-210" dirty="0">
                <a:latin typeface="Verdana"/>
                <a:cs typeface="Verdana"/>
              </a:rPr>
              <a:t> </a:t>
            </a:r>
            <a:r>
              <a:rPr sz="1400" b="0" spc="-110" dirty="0">
                <a:latin typeface="Verdana"/>
                <a:cs typeface="Verdana"/>
              </a:rPr>
              <a:t>się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40" dirty="0">
                <a:latin typeface="Verdana"/>
                <a:cs typeface="Verdana"/>
              </a:rPr>
              <a:t>i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zaraz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35" dirty="0">
                <a:latin typeface="Verdana"/>
                <a:cs typeface="Verdana"/>
              </a:rPr>
              <a:t>jedziemy</a:t>
            </a:r>
            <a:r>
              <a:rPr sz="1400" b="0" spc="-210" dirty="0">
                <a:latin typeface="Verdana"/>
                <a:cs typeface="Verdana"/>
              </a:rPr>
              <a:t> </a:t>
            </a:r>
            <a:r>
              <a:rPr sz="1400" b="0" spc="-95" dirty="0">
                <a:latin typeface="Verdana"/>
                <a:cs typeface="Verdana"/>
              </a:rPr>
              <a:t>do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przedszkola.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Szybciutko!</a:t>
            </a:r>
            <a:endParaRPr sz="1400">
              <a:latin typeface="Verdana"/>
              <a:cs typeface="Verdana"/>
            </a:endParaRPr>
          </a:p>
          <a:p>
            <a:pPr marL="127000">
              <a:lnSpc>
                <a:spcPct val="100000"/>
              </a:lnSpc>
              <a:spcBef>
                <a:spcPts val="840"/>
              </a:spcBef>
            </a:pPr>
            <a:r>
              <a:rPr sz="1400" b="0" spc="-135" dirty="0">
                <a:latin typeface="Verdana"/>
                <a:cs typeface="Verdana"/>
              </a:rPr>
              <a:t>Na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dworze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00" dirty="0">
                <a:latin typeface="Verdana"/>
                <a:cs typeface="Verdana"/>
              </a:rPr>
              <a:t>było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90" dirty="0">
                <a:latin typeface="Verdana"/>
                <a:cs typeface="Verdana"/>
              </a:rPr>
              <a:t>bielutko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95" dirty="0">
                <a:latin typeface="Verdana"/>
                <a:cs typeface="Verdana"/>
              </a:rPr>
              <a:t>od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25" dirty="0">
                <a:latin typeface="Verdana"/>
                <a:cs typeface="Verdana"/>
              </a:rPr>
              <a:t>śniegu.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Wszystkie</a:t>
            </a:r>
            <a:r>
              <a:rPr sz="1400" b="0" spc="-240" dirty="0">
                <a:latin typeface="Verdana"/>
                <a:cs typeface="Verdana"/>
              </a:rPr>
              <a:t> </a:t>
            </a:r>
            <a:r>
              <a:rPr sz="1400" b="0" spc="-125" dirty="0">
                <a:latin typeface="Verdana"/>
                <a:cs typeface="Verdana"/>
              </a:rPr>
              <a:t>drzewa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były</a:t>
            </a:r>
            <a:r>
              <a:rPr sz="1400" b="0" spc="-24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ubrane</a:t>
            </a:r>
            <a:r>
              <a:rPr sz="1400" b="0" spc="-24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w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grube,</a:t>
            </a:r>
            <a:r>
              <a:rPr sz="1400" b="0" spc="-250" dirty="0">
                <a:latin typeface="Verdana"/>
                <a:cs typeface="Verdana"/>
              </a:rPr>
              <a:t> </a:t>
            </a:r>
            <a:r>
              <a:rPr sz="1400" b="0" spc="-90" dirty="0">
                <a:latin typeface="Verdana"/>
                <a:cs typeface="Verdana"/>
              </a:rPr>
              <a:t>białe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kożuchy.</a:t>
            </a:r>
            <a:endParaRPr sz="1400">
              <a:latin typeface="Verdana"/>
              <a:cs typeface="Verdana"/>
            </a:endParaRPr>
          </a:p>
          <a:p>
            <a:pPr marL="127000" marR="5080">
              <a:lnSpc>
                <a:spcPct val="150000"/>
              </a:lnSpc>
            </a:pPr>
            <a:r>
              <a:rPr sz="1400" b="0" spc="-80" dirty="0">
                <a:latin typeface="Verdana"/>
                <a:cs typeface="Verdana"/>
              </a:rPr>
              <a:t>Jak </a:t>
            </a:r>
            <a:r>
              <a:rPr sz="1400" b="0" spc="-110" dirty="0">
                <a:latin typeface="Verdana"/>
                <a:cs typeface="Verdana"/>
              </a:rPr>
              <a:t>fajnie byłoby porzucać się </a:t>
            </a:r>
            <a:r>
              <a:rPr sz="1400" b="0" spc="-125" dirty="0">
                <a:latin typeface="Verdana"/>
                <a:cs typeface="Verdana"/>
              </a:rPr>
              <a:t>śnieżnymi </a:t>
            </a:r>
            <a:r>
              <a:rPr sz="1400" b="0" spc="-120" dirty="0">
                <a:latin typeface="Verdana"/>
                <a:cs typeface="Verdana"/>
              </a:rPr>
              <a:t>kulkami, </a:t>
            </a:r>
            <a:r>
              <a:rPr sz="1400" b="0" spc="-114" dirty="0">
                <a:latin typeface="Verdana"/>
                <a:cs typeface="Verdana"/>
              </a:rPr>
              <a:t>pomyślał </a:t>
            </a:r>
            <a:r>
              <a:rPr sz="1400" b="0" spc="-160" dirty="0">
                <a:latin typeface="Verdana"/>
                <a:cs typeface="Verdana"/>
              </a:rPr>
              <a:t>Zygzak, </a:t>
            </a:r>
            <a:r>
              <a:rPr sz="1400" b="0" spc="-120" dirty="0">
                <a:latin typeface="Verdana"/>
                <a:cs typeface="Verdana"/>
              </a:rPr>
              <a:t>kiedy </a:t>
            </a:r>
            <a:r>
              <a:rPr sz="1400" b="0" spc="-105" dirty="0">
                <a:latin typeface="Verdana"/>
                <a:cs typeface="Verdana"/>
              </a:rPr>
              <a:t>wsiadał </a:t>
            </a:r>
            <a:r>
              <a:rPr sz="1400" b="0" spc="-140" dirty="0">
                <a:latin typeface="Verdana"/>
                <a:cs typeface="Verdana"/>
              </a:rPr>
              <a:t>z </a:t>
            </a:r>
            <a:r>
              <a:rPr sz="1400" b="0" spc="-160" dirty="0">
                <a:latin typeface="Verdana"/>
                <a:cs typeface="Verdana"/>
              </a:rPr>
              <a:t>Mamą </a:t>
            </a:r>
            <a:r>
              <a:rPr sz="1400" b="0" spc="-95" dirty="0">
                <a:latin typeface="Verdana"/>
                <a:cs typeface="Verdana"/>
              </a:rPr>
              <a:t>do </a:t>
            </a:r>
            <a:r>
              <a:rPr sz="1400" b="0" spc="-125" dirty="0">
                <a:latin typeface="Verdana"/>
                <a:cs typeface="Verdana"/>
              </a:rPr>
              <a:t>samochodu.  </a:t>
            </a:r>
            <a:r>
              <a:rPr sz="1400" b="0" spc="-145" dirty="0">
                <a:latin typeface="Verdana"/>
                <a:cs typeface="Verdana"/>
              </a:rPr>
              <a:t>Brum,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brum,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zaburczał</a:t>
            </a:r>
            <a:r>
              <a:rPr sz="1400" b="0" spc="-195" dirty="0">
                <a:latin typeface="Verdana"/>
                <a:cs typeface="Verdana"/>
              </a:rPr>
              <a:t> </a:t>
            </a:r>
            <a:r>
              <a:rPr sz="1400" b="0" spc="-85" dirty="0">
                <a:latin typeface="Verdana"/>
                <a:cs typeface="Verdana"/>
              </a:rPr>
              <a:t>silnik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25" dirty="0">
                <a:latin typeface="Verdana"/>
                <a:cs typeface="Verdana"/>
              </a:rPr>
              <a:t>samochodu</a:t>
            </a:r>
            <a:r>
              <a:rPr sz="1400" b="0" spc="-204" dirty="0">
                <a:latin typeface="Verdana"/>
                <a:cs typeface="Verdana"/>
              </a:rPr>
              <a:t> </a:t>
            </a:r>
            <a:r>
              <a:rPr sz="1400" b="0" spc="-40" dirty="0">
                <a:latin typeface="Verdana"/>
                <a:cs typeface="Verdana"/>
              </a:rPr>
              <a:t>i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ruszyli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w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drogę.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Na</a:t>
            </a:r>
            <a:r>
              <a:rPr sz="1400" b="0" spc="-215" dirty="0">
                <a:latin typeface="Verdana"/>
                <a:cs typeface="Verdana"/>
              </a:rPr>
              <a:t> </a:t>
            </a:r>
            <a:r>
              <a:rPr sz="1400" b="0" spc="-160" dirty="0">
                <a:latin typeface="Verdana"/>
                <a:cs typeface="Verdana"/>
              </a:rPr>
              <a:t>samą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35" dirty="0">
                <a:latin typeface="Verdana"/>
                <a:cs typeface="Verdana"/>
              </a:rPr>
              <a:t>myśl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90" dirty="0">
                <a:latin typeface="Verdana"/>
                <a:cs typeface="Verdana"/>
              </a:rPr>
              <a:t>o</a:t>
            </a:r>
            <a:r>
              <a:rPr sz="1400" b="0" spc="-204" dirty="0">
                <a:latin typeface="Verdana"/>
                <a:cs typeface="Verdana"/>
              </a:rPr>
              <a:t> </a:t>
            </a:r>
            <a:r>
              <a:rPr sz="1400" b="0" spc="-155" dirty="0">
                <a:latin typeface="Verdana"/>
                <a:cs typeface="Verdana"/>
              </a:rPr>
              <a:t>tym,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że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35" dirty="0">
                <a:latin typeface="Verdana"/>
                <a:cs typeface="Verdana"/>
              </a:rPr>
              <a:t>zaraz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zostanie</a:t>
            </a:r>
            <a:r>
              <a:rPr sz="1400" b="0" spc="-195" dirty="0">
                <a:latin typeface="Verdana"/>
                <a:cs typeface="Verdana"/>
              </a:rPr>
              <a:t> </a:t>
            </a:r>
            <a:r>
              <a:rPr sz="1400" b="0" spc="-165" dirty="0">
                <a:latin typeface="Verdana"/>
                <a:cs typeface="Verdana"/>
              </a:rPr>
              <a:t>sam,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w</a:t>
            </a:r>
            <a:r>
              <a:rPr sz="1400" b="0" spc="-20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oczach  </a:t>
            </a:r>
            <a:r>
              <a:rPr sz="1400" b="0" spc="-160" dirty="0">
                <a:latin typeface="Verdana"/>
                <a:cs typeface="Verdana"/>
              </a:rPr>
              <a:t>Zygzaka </a:t>
            </a:r>
            <a:r>
              <a:rPr sz="1400" b="0" spc="-110" dirty="0">
                <a:latin typeface="Verdana"/>
                <a:cs typeface="Verdana"/>
              </a:rPr>
              <a:t>pojawiły się </a:t>
            </a:r>
            <a:r>
              <a:rPr sz="1400" b="0" spc="-95" dirty="0">
                <a:latin typeface="Verdana"/>
                <a:cs typeface="Verdana"/>
              </a:rPr>
              <a:t>wielkie </a:t>
            </a:r>
            <a:r>
              <a:rPr sz="1400" b="0" spc="-130" dirty="0">
                <a:latin typeface="Verdana"/>
                <a:cs typeface="Verdana"/>
              </a:rPr>
              <a:t>łzy. </a:t>
            </a:r>
            <a:r>
              <a:rPr sz="1400" b="0" spc="-125" dirty="0">
                <a:latin typeface="Verdana"/>
                <a:cs typeface="Verdana"/>
              </a:rPr>
              <a:t>Nagle </a:t>
            </a:r>
            <a:r>
              <a:rPr sz="1400" b="0" spc="-120" dirty="0">
                <a:latin typeface="Verdana"/>
                <a:cs typeface="Verdana"/>
              </a:rPr>
              <a:t>samochód </a:t>
            </a:r>
            <a:r>
              <a:rPr sz="1400" b="0" spc="-130" dirty="0">
                <a:latin typeface="Verdana"/>
                <a:cs typeface="Verdana"/>
              </a:rPr>
              <a:t>zatrzymał </a:t>
            </a:r>
            <a:r>
              <a:rPr sz="1400" b="0" spc="-110" dirty="0">
                <a:latin typeface="Verdana"/>
                <a:cs typeface="Verdana"/>
              </a:rPr>
              <a:t>się </a:t>
            </a:r>
            <a:r>
              <a:rPr sz="1400" b="0" spc="-120" dirty="0">
                <a:latin typeface="Verdana"/>
                <a:cs typeface="Verdana"/>
              </a:rPr>
              <a:t>przed </a:t>
            </a:r>
            <a:r>
              <a:rPr sz="1400" b="0" spc="-125" dirty="0">
                <a:latin typeface="Verdana"/>
                <a:cs typeface="Verdana"/>
              </a:rPr>
              <a:t>przedszkolem. </a:t>
            </a:r>
            <a:r>
              <a:rPr sz="1400" b="0" spc="-114" dirty="0">
                <a:latin typeface="Verdana"/>
                <a:cs typeface="Verdana"/>
              </a:rPr>
              <a:t>Przez </a:t>
            </a:r>
            <a:r>
              <a:rPr sz="1400" b="0" spc="-145" dirty="0">
                <a:latin typeface="Verdana"/>
                <a:cs typeface="Verdana"/>
              </a:rPr>
              <a:t>szybę </a:t>
            </a:r>
            <a:r>
              <a:rPr sz="1400" b="0" spc="-165" dirty="0">
                <a:latin typeface="Verdana"/>
                <a:cs typeface="Verdana"/>
              </a:rPr>
              <a:t>Zygzak  </a:t>
            </a:r>
            <a:r>
              <a:rPr sz="1400" b="0" spc="-125" dirty="0">
                <a:latin typeface="Verdana"/>
                <a:cs typeface="Verdana"/>
              </a:rPr>
              <a:t>zauważył</a:t>
            </a:r>
            <a:r>
              <a:rPr sz="1400" b="0" spc="-260" dirty="0">
                <a:latin typeface="Verdana"/>
                <a:cs typeface="Verdana"/>
              </a:rPr>
              <a:t> </a:t>
            </a:r>
            <a:r>
              <a:rPr sz="1400" b="0" spc="-105" dirty="0">
                <a:latin typeface="Verdana"/>
                <a:cs typeface="Verdana"/>
              </a:rPr>
              <a:t>inne</a:t>
            </a:r>
            <a:r>
              <a:rPr sz="1400" b="0" spc="-235" dirty="0">
                <a:latin typeface="Verdana"/>
                <a:cs typeface="Verdana"/>
              </a:rPr>
              <a:t> </a:t>
            </a:r>
            <a:r>
              <a:rPr sz="1400" b="0" spc="-125" dirty="0">
                <a:latin typeface="Verdana"/>
                <a:cs typeface="Verdana"/>
              </a:rPr>
              <a:t>autka,</a:t>
            </a:r>
            <a:r>
              <a:rPr sz="1400" b="0" spc="-240" dirty="0">
                <a:latin typeface="Verdana"/>
                <a:cs typeface="Verdana"/>
              </a:rPr>
              <a:t> </a:t>
            </a:r>
            <a:r>
              <a:rPr sz="1400" b="0" spc="-114" dirty="0">
                <a:latin typeface="Verdana"/>
                <a:cs typeface="Verdana"/>
              </a:rPr>
              <a:t>które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z</a:t>
            </a:r>
            <a:r>
              <a:rPr sz="1400" b="0" spc="-210" dirty="0">
                <a:latin typeface="Verdana"/>
                <a:cs typeface="Verdana"/>
              </a:rPr>
              <a:t> </a:t>
            </a:r>
            <a:r>
              <a:rPr sz="1400" b="0" spc="-135" dirty="0">
                <a:latin typeface="Verdana"/>
                <a:cs typeface="Verdana"/>
              </a:rPr>
              <a:t>uśmiechem</a:t>
            </a:r>
            <a:r>
              <a:rPr sz="1400" b="0" spc="-229" dirty="0">
                <a:latin typeface="Verdana"/>
                <a:cs typeface="Verdana"/>
              </a:rPr>
              <a:t> </a:t>
            </a:r>
            <a:r>
              <a:rPr sz="1400" b="0" spc="-130" dirty="0">
                <a:latin typeface="Verdana"/>
                <a:cs typeface="Verdana"/>
              </a:rPr>
              <a:t>maszerowały</a:t>
            </a:r>
            <a:r>
              <a:rPr sz="1400" b="0" spc="-250" dirty="0">
                <a:latin typeface="Verdana"/>
                <a:cs typeface="Verdana"/>
              </a:rPr>
              <a:t> </a:t>
            </a:r>
            <a:r>
              <a:rPr sz="1400" b="0" spc="-140" dirty="0">
                <a:latin typeface="Verdana"/>
                <a:cs typeface="Verdana"/>
              </a:rPr>
              <a:t>ze</a:t>
            </a:r>
            <a:r>
              <a:rPr sz="1400" b="0" spc="-220" dirty="0">
                <a:latin typeface="Verdana"/>
                <a:cs typeface="Verdana"/>
              </a:rPr>
              <a:t> </a:t>
            </a:r>
            <a:r>
              <a:rPr sz="1400" b="0" spc="-110" dirty="0">
                <a:latin typeface="Verdana"/>
                <a:cs typeface="Verdana"/>
              </a:rPr>
              <a:t>swoimi</a:t>
            </a:r>
            <a:r>
              <a:rPr sz="1400" b="0" spc="-210" dirty="0">
                <a:latin typeface="Verdana"/>
                <a:cs typeface="Verdana"/>
              </a:rPr>
              <a:t> </a:t>
            </a:r>
            <a:r>
              <a:rPr sz="1400" b="0" spc="-145" dirty="0">
                <a:latin typeface="Verdana"/>
                <a:cs typeface="Verdana"/>
              </a:rPr>
              <a:t>Mamami</a:t>
            </a:r>
            <a:r>
              <a:rPr sz="1400" b="0" spc="-240" dirty="0">
                <a:latin typeface="Verdana"/>
                <a:cs typeface="Verdana"/>
              </a:rPr>
              <a:t> </a:t>
            </a:r>
            <a:r>
              <a:rPr sz="1400" b="0" spc="-95" dirty="0">
                <a:latin typeface="Verdana"/>
                <a:cs typeface="Verdana"/>
              </a:rPr>
              <a:t>do</a:t>
            </a:r>
            <a:r>
              <a:rPr sz="1400" b="0" spc="-225" dirty="0">
                <a:latin typeface="Verdana"/>
                <a:cs typeface="Verdana"/>
              </a:rPr>
              <a:t> </a:t>
            </a:r>
            <a:r>
              <a:rPr sz="1400" b="0" spc="-120" dirty="0">
                <a:latin typeface="Verdana"/>
                <a:cs typeface="Verdana"/>
              </a:rPr>
              <a:t>przedszkola.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4850" cy="38665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285" dirty="0">
                <a:latin typeface="Verdana"/>
                <a:cs typeface="Verdana"/>
              </a:rPr>
              <a:t>W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szatni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przywitała</a:t>
            </a:r>
            <a:r>
              <a:rPr sz="1400" spc="-265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Zygzaka</a:t>
            </a:r>
            <a:r>
              <a:rPr sz="1400" spc="-27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Pani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Koparka,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Tereska.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10" dirty="0">
                <a:latin typeface="Verdana"/>
                <a:cs typeface="Verdana"/>
              </a:rPr>
              <a:t>Nie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chcę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tutaj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zostać,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zabierz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mnie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stąd,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Mamo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95" dirty="0">
                <a:latin typeface="Verdana"/>
                <a:cs typeface="Verdana"/>
              </a:rPr>
              <a:t>powiedział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szlochając.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45" dirty="0">
                <a:latin typeface="Verdana"/>
                <a:cs typeface="Verdana"/>
              </a:rPr>
              <a:t>Wrócę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ciebie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później.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Miłej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zabawy.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65" dirty="0">
                <a:latin typeface="Verdana"/>
                <a:cs typeface="Verdana"/>
              </a:rPr>
              <a:t>Zygzak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chciał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właśnie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uczepić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maminego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płaszczyka,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usłyszał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trzaśnięcie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drzwi.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Odwrócił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się,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70" dirty="0">
                <a:latin typeface="Verdana"/>
                <a:cs typeface="Verdana"/>
              </a:rPr>
              <a:t>Mamy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już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00" dirty="0">
                <a:latin typeface="Verdana"/>
                <a:cs typeface="Verdana"/>
              </a:rPr>
              <a:t>nie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było.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35" dirty="0">
                <a:latin typeface="Verdana"/>
                <a:cs typeface="Verdana"/>
              </a:rPr>
              <a:t>Buuu,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buuu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05" dirty="0">
                <a:latin typeface="Verdana"/>
                <a:cs typeface="Verdana"/>
              </a:rPr>
              <a:t>rozległ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głośny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płacz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krzyk.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35" dirty="0">
                <a:latin typeface="Verdana"/>
                <a:cs typeface="Verdana"/>
              </a:rPr>
              <a:t>Chcę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domu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20" dirty="0">
                <a:latin typeface="Verdana"/>
                <a:cs typeface="Verdana"/>
              </a:rPr>
              <a:t>krzyczał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125" dirty="0">
                <a:latin typeface="Verdana"/>
                <a:cs typeface="Verdana"/>
              </a:rPr>
              <a:t>Nagle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poczuł,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jak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ktoś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klepnął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go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ramieniu.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5"/>
              </a:spcBef>
              <a:buChar char="–"/>
              <a:tabLst>
                <a:tab pos="133350" algn="l"/>
              </a:tabLst>
            </a:pPr>
            <a:r>
              <a:rPr sz="1400" spc="-130" dirty="0">
                <a:latin typeface="Verdana"/>
                <a:cs typeface="Verdana"/>
              </a:rPr>
              <a:t>Czołem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kolego!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Dlaczego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płaczesz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tak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głośno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krzyczysz?</a:t>
            </a:r>
            <a:endParaRPr sz="1400">
              <a:latin typeface="Verdana"/>
              <a:cs typeface="Verdana"/>
            </a:endParaRPr>
          </a:p>
          <a:p>
            <a:pPr marL="12700" marR="4488180">
              <a:lnSpc>
                <a:spcPct val="150000"/>
              </a:lnSpc>
              <a:buChar char="–"/>
              <a:tabLst>
                <a:tab pos="133350" algn="l"/>
              </a:tabLst>
            </a:pPr>
            <a:r>
              <a:rPr sz="1400" spc="-135" dirty="0">
                <a:latin typeface="Verdana"/>
                <a:cs typeface="Verdana"/>
              </a:rPr>
              <a:t>Zostaw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mnie,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odejdź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sobie,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chcę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mojej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70" dirty="0">
                <a:latin typeface="Verdana"/>
                <a:cs typeface="Verdana"/>
              </a:rPr>
              <a:t>Mamy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 </a:t>
            </a:r>
            <a:r>
              <a:rPr sz="1400" spc="-95" dirty="0">
                <a:latin typeface="Verdana"/>
                <a:cs typeface="Verdana"/>
              </a:rPr>
              <a:t>odpowiedział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14" dirty="0">
                <a:latin typeface="Verdana"/>
                <a:cs typeface="Verdana"/>
              </a:rPr>
              <a:t>No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tak!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Jesteś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tutaj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nowy.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Wiem,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co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czujesz,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też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kiedyś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tak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płakałem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jak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ty.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6755" cy="45072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40" dirty="0">
                <a:latin typeface="Verdana"/>
                <a:cs typeface="Verdana"/>
              </a:rPr>
              <a:t>Na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te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słowa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przestał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krzyczeć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odwrócił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się,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żeby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zobaczyć,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kto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powiedział.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Ujrzał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małego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Garbuska.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45" dirty="0">
                <a:latin typeface="Verdana"/>
                <a:cs typeface="Verdana"/>
              </a:rPr>
              <a:t>Cześć,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mam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na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imię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Garbusek,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Zbyszek.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45" dirty="0">
                <a:latin typeface="Verdana"/>
                <a:cs typeface="Verdana"/>
              </a:rPr>
              <a:t>Cześć, </a:t>
            </a:r>
            <a:r>
              <a:rPr sz="1400" spc="-135" dirty="0">
                <a:latin typeface="Verdana"/>
                <a:cs typeface="Verdana"/>
              </a:rPr>
              <a:t>a ja</a:t>
            </a:r>
            <a:r>
              <a:rPr sz="1400" spc="-395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25" dirty="0">
                <a:latin typeface="Verdana"/>
                <a:cs typeface="Verdana"/>
              </a:rPr>
              <a:t>Dlaczego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płaczesz?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14" dirty="0">
                <a:latin typeface="Verdana"/>
                <a:cs typeface="Verdana"/>
              </a:rPr>
              <a:t>zapytał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Zbyszek.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14" dirty="0">
                <a:latin typeface="Verdana"/>
                <a:cs typeface="Verdana"/>
              </a:rPr>
              <a:t>Bo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moja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Mama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poszła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sobie,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zostałem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sam.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pewnie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myślisz,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że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już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jej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więcej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nie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zobaczysz?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20" dirty="0">
                <a:latin typeface="Verdana"/>
                <a:cs typeface="Verdana"/>
              </a:rPr>
              <a:t>Dokładnie.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Skąd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wiesz,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czuję?</a:t>
            </a:r>
            <a:endParaRPr sz="1400">
              <a:latin typeface="Verdana"/>
              <a:cs typeface="Verdana"/>
            </a:endParaRPr>
          </a:p>
          <a:p>
            <a:pPr marL="12700" marR="4316730">
              <a:lnSpc>
                <a:spcPts val="2520"/>
              </a:lnSpc>
              <a:spcBef>
                <a:spcPts val="225"/>
              </a:spcBef>
              <a:buChar char="–"/>
              <a:tabLst>
                <a:tab pos="133350" algn="l"/>
              </a:tabLst>
            </a:pPr>
            <a:r>
              <a:rPr sz="1400" spc="-114" dirty="0">
                <a:latin typeface="Verdana"/>
                <a:cs typeface="Verdana"/>
              </a:rPr>
              <a:t>Bo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kiedyś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też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tak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myślałem,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też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płakałem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bałem  się,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tak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jak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ty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95" dirty="0">
                <a:latin typeface="Verdana"/>
                <a:cs typeface="Verdana"/>
              </a:rPr>
              <a:t>powiedział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Garbusek.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620"/>
              </a:spcBef>
              <a:buChar char="–"/>
              <a:tabLst>
                <a:tab pos="133350" algn="l"/>
              </a:tabLst>
            </a:pP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już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nie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boisz?</a:t>
            </a:r>
            <a:endParaRPr sz="1400">
              <a:latin typeface="Verdana"/>
              <a:cs typeface="Verdana"/>
            </a:endParaRPr>
          </a:p>
          <a:p>
            <a:pPr marL="144780" indent="-132715">
              <a:lnSpc>
                <a:spcPct val="100000"/>
              </a:lnSpc>
              <a:spcBef>
                <a:spcPts val="840"/>
              </a:spcBef>
              <a:buChar char="–"/>
              <a:tabLst>
                <a:tab pos="145415" algn="l"/>
              </a:tabLst>
            </a:pPr>
            <a:r>
              <a:rPr sz="1400" spc="-114" dirty="0">
                <a:latin typeface="Verdana"/>
                <a:cs typeface="Verdana"/>
              </a:rPr>
              <a:t>Pewnie, </a:t>
            </a:r>
            <a:r>
              <a:rPr sz="1400" spc="-140" dirty="0">
                <a:latin typeface="Verdana"/>
                <a:cs typeface="Verdana"/>
              </a:rPr>
              <a:t>że </a:t>
            </a:r>
            <a:r>
              <a:rPr sz="1400" spc="-114" dirty="0">
                <a:latin typeface="Verdana"/>
                <a:cs typeface="Verdana"/>
              </a:rPr>
              <a:t>nie. </a:t>
            </a:r>
            <a:r>
              <a:rPr sz="1400" spc="-80" dirty="0">
                <a:latin typeface="Verdana"/>
                <a:cs typeface="Verdana"/>
              </a:rPr>
              <a:t>Już </a:t>
            </a:r>
            <a:r>
              <a:rPr sz="1400" spc="-135" dirty="0">
                <a:latin typeface="Verdana"/>
                <a:cs typeface="Verdana"/>
              </a:rPr>
              <a:t>wiem, </a:t>
            </a:r>
            <a:r>
              <a:rPr sz="1400" spc="-140" dirty="0">
                <a:latin typeface="Verdana"/>
                <a:cs typeface="Verdana"/>
              </a:rPr>
              <a:t>że w </a:t>
            </a:r>
            <a:r>
              <a:rPr sz="1400" spc="-114" dirty="0">
                <a:latin typeface="Verdana"/>
                <a:cs typeface="Verdana"/>
              </a:rPr>
              <a:t>przedszkolu </a:t>
            </a:r>
            <a:r>
              <a:rPr sz="1400" spc="-125" dirty="0">
                <a:latin typeface="Verdana"/>
                <a:cs typeface="Verdana"/>
              </a:rPr>
              <a:t>jest </a:t>
            </a:r>
            <a:r>
              <a:rPr sz="1400" spc="-110" dirty="0">
                <a:latin typeface="Verdana"/>
                <a:cs typeface="Verdana"/>
              </a:rPr>
              <a:t>wesoło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5" dirty="0">
                <a:latin typeface="Verdana"/>
                <a:cs typeface="Verdana"/>
              </a:rPr>
              <a:t>miło. </a:t>
            </a:r>
            <a:r>
              <a:rPr sz="1400" spc="-220" dirty="0">
                <a:latin typeface="Verdana"/>
                <a:cs typeface="Verdana"/>
              </a:rPr>
              <a:t>I </a:t>
            </a:r>
            <a:r>
              <a:rPr sz="1400" spc="-140" dirty="0">
                <a:latin typeface="Verdana"/>
                <a:cs typeface="Verdana"/>
              </a:rPr>
              <a:t>jestem </a:t>
            </a:r>
            <a:r>
              <a:rPr sz="1400" spc="-114" dirty="0">
                <a:latin typeface="Verdana"/>
                <a:cs typeface="Verdana"/>
              </a:rPr>
              <a:t>tutaj </a:t>
            </a:r>
            <a:r>
              <a:rPr sz="1400" spc="-120" dirty="0">
                <a:latin typeface="Verdana"/>
                <a:cs typeface="Verdana"/>
              </a:rPr>
              <a:t>bezpieczny. </a:t>
            </a:r>
            <a:r>
              <a:rPr sz="1400" spc="-125" dirty="0">
                <a:latin typeface="Verdana"/>
                <a:cs typeface="Verdana"/>
              </a:rPr>
              <a:t>Twoja </a:t>
            </a:r>
            <a:r>
              <a:rPr sz="1400" spc="-160" dirty="0">
                <a:latin typeface="Verdana"/>
                <a:cs typeface="Verdana"/>
              </a:rPr>
              <a:t>Mama</a:t>
            </a:r>
            <a:r>
              <a:rPr sz="1400" spc="-38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poszła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2520"/>
              </a:lnSpc>
              <a:spcBef>
                <a:spcPts val="220"/>
              </a:spcBef>
            </a:pP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pracy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później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przyjdzie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ciebie,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pojedziecie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razem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domu.</a:t>
            </a:r>
            <a:r>
              <a:rPr sz="1400" spc="-165" dirty="0">
                <a:latin typeface="Verdana"/>
                <a:cs typeface="Verdana"/>
              </a:rPr>
              <a:t> Wiem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to,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bo</a:t>
            </a:r>
            <a:r>
              <a:rPr sz="1400" spc="-140" dirty="0">
                <a:latin typeface="Verdana"/>
                <a:cs typeface="Verdana"/>
              </a:rPr>
              <a:t> moja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Mama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też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mnie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zostawia 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przedszkolu,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idzie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pracy.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zawsze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mnie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wraca.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Tak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samo,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85" dirty="0">
                <a:latin typeface="Verdana"/>
                <a:cs typeface="Verdana"/>
              </a:rPr>
              <a:t>mamy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wszystkich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innych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autek,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-114" dirty="0">
                <a:latin typeface="Verdana"/>
                <a:cs typeface="Verdana"/>
              </a:rPr>
              <a:t>które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chodzą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tego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przedszkola.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5924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8655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55" dirty="0"/>
              <a:t> </a:t>
            </a:r>
            <a:r>
              <a:rPr spc="110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65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6755" cy="41871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32715" indent="-120650" algn="just">
              <a:lnSpc>
                <a:spcPct val="100000"/>
              </a:lnSpc>
              <a:spcBef>
                <a:spcPts val="940"/>
              </a:spcBef>
              <a:buChar char="–"/>
              <a:tabLst>
                <a:tab pos="133350" algn="l"/>
              </a:tabLst>
            </a:pPr>
            <a:r>
              <a:rPr sz="1400" spc="-114" dirty="0">
                <a:latin typeface="Verdana"/>
                <a:cs typeface="Verdana"/>
              </a:rPr>
              <a:t>Poważnie?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Nie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kłamiesz?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zapytał</a:t>
            </a:r>
            <a:r>
              <a:rPr sz="1400" spc="-26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  <a:buChar char="–"/>
              <a:tabLst>
                <a:tab pos="139700" algn="l"/>
              </a:tabLst>
            </a:pPr>
            <a:r>
              <a:rPr sz="1400" spc="-114" dirty="0">
                <a:latin typeface="Verdana"/>
                <a:cs typeface="Verdana"/>
              </a:rPr>
              <a:t>No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co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ty!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Mówię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całą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prawdę.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wiesz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co?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Mi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teraz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bardzo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podoba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przedszkolu.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Poznałem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tutaj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bardzo  miłych kolegów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5" dirty="0">
                <a:latin typeface="Verdana"/>
                <a:cs typeface="Verdana"/>
              </a:rPr>
              <a:t>koleżanki: </a:t>
            </a:r>
            <a:r>
              <a:rPr sz="1400" spc="-135" dirty="0">
                <a:latin typeface="Verdana"/>
                <a:cs typeface="Verdana"/>
              </a:rPr>
              <a:t>Skodę </a:t>
            </a:r>
            <a:r>
              <a:rPr sz="1400" spc="-140" dirty="0">
                <a:latin typeface="Verdana"/>
                <a:cs typeface="Verdana"/>
              </a:rPr>
              <a:t>Marysię, </a:t>
            </a:r>
            <a:r>
              <a:rPr sz="1400" spc="-125" dirty="0">
                <a:latin typeface="Verdana"/>
                <a:cs typeface="Verdana"/>
              </a:rPr>
              <a:t>Śmieciarkę </a:t>
            </a:r>
            <a:r>
              <a:rPr sz="1400" spc="-130" dirty="0">
                <a:latin typeface="Verdana"/>
                <a:cs typeface="Verdana"/>
              </a:rPr>
              <a:t>Basię, </a:t>
            </a:r>
            <a:r>
              <a:rPr sz="1400" spc="-135" dirty="0">
                <a:latin typeface="Verdana"/>
                <a:cs typeface="Verdana"/>
              </a:rPr>
              <a:t>Spychacza </a:t>
            </a:r>
            <a:r>
              <a:rPr sz="1400" spc="-140" dirty="0">
                <a:latin typeface="Verdana"/>
                <a:cs typeface="Verdana"/>
              </a:rPr>
              <a:t>Edka, </a:t>
            </a:r>
            <a:r>
              <a:rPr sz="1400" spc="-110" dirty="0">
                <a:latin typeface="Verdana"/>
                <a:cs typeface="Verdana"/>
              </a:rPr>
              <a:t>Forda Michała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4" dirty="0">
                <a:latin typeface="Verdana"/>
                <a:cs typeface="Verdana"/>
              </a:rPr>
              <a:t>Opla </a:t>
            </a:r>
            <a:r>
              <a:rPr sz="1400" spc="-120" dirty="0">
                <a:latin typeface="Verdana"/>
                <a:cs typeface="Verdana"/>
              </a:rPr>
              <a:t>Karola.  </a:t>
            </a:r>
            <a:r>
              <a:rPr sz="1400" spc="-125" dirty="0">
                <a:latin typeface="Verdana"/>
                <a:cs typeface="Verdana"/>
              </a:rPr>
              <a:t>Choć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mną.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Zapoznam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nimi.</a:t>
            </a:r>
            <a:endParaRPr sz="14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spc="-160" dirty="0">
                <a:latin typeface="Verdana"/>
                <a:cs typeface="Verdana"/>
              </a:rPr>
              <a:t>Zygzak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trochę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jeszcze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wahał.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204" dirty="0">
                <a:latin typeface="Verdana"/>
                <a:cs typeface="Verdana"/>
              </a:rPr>
              <a:t>Z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jednej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strony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był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bardzo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ciekawy,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drugiej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tęsknił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za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Mamą.</a:t>
            </a:r>
            <a:endParaRPr sz="1400">
              <a:latin typeface="Verdana"/>
              <a:cs typeface="Verdana"/>
            </a:endParaRPr>
          </a:p>
          <a:p>
            <a:pPr marL="12700" marR="6985" algn="just">
              <a:lnSpc>
                <a:spcPct val="150000"/>
              </a:lnSpc>
              <a:buChar char="–"/>
              <a:tabLst>
                <a:tab pos="148590" algn="l"/>
              </a:tabLst>
            </a:pPr>
            <a:r>
              <a:rPr sz="1400" spc="-114" dirty="0">
                <a:latin typeface="Verdana"/>
                <a:cs typeface="Verdana"/>
              </a:rPr>
              <a:t>No </a:t>
            </a:r>
            <a:r>
              <a:rPr sz="1400" spc="-120" dirty="0">
                <a:latin typeface="Verdana"/>
                <a:cs typeface="Verdana"/>
              </a:rPr>
              <a:t>chodź!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45" dirty="0">
                <a:latin typeface="Verdana"/>
                <a:cs typeface="Verdana"/>
              </a:rPr>
              <a:t>Garbusek </a:t>
            </a:r>
            <a:r>
              <a:rPr sz="1400" spc="-150" dirty="0">
                <a:latin typeface="Verdana"/>
                <a:cs typeface="Verdana"/>
              </a:rPr>
              <a:t>Zbyszek </a:t>
            </a:r>
            <a:r>
              <a:rPr sz="1400" spc="-105" dirty="0">
                <a:latin typeface="Verdana"/>
                <a:cs typeface="Verdana"/>
              </a:rPr>
              <a:t>chwycił </a:t>
            </a:r>
            <a:r>
              <a:rPr sz="1400" spc="-130" dirty="0">
                <a:latin typeface="Verdana"/>
                <a:cs typeface="Verdana"/>
              </a:rPr>
              <a:t>go </a:t>
            </a:r>
            <a:r>
              <a:rPr sz="1400" spc="-135" dirty="0">
                <a:latin typeface="Verdana"/>
                <a:cs typeface="Verdana"/>
              </a:rPr>
              <a:t>za </a:t>
            </a:r>
            <a:r>
              <a:rPr sz="1400" spc="-130" dirty="0">
                <a:latin typeface="Verdana"/>
                <a:cs typeface="Verdana"/>
              </a:rPr>
              <a:t>rękę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0" dirty="0">
                <a:latin typeface="Verdana"/>
                <a:cs typeface="Verdana"/>
              </a:rPr>
              <a:t>zaprowadził </a:t>
            </a:r>
            <a:r>
              <a:rPr sz="1400" spc="-135" dirty="0">
                <a:latin typeface="Verdana"/>
                <a:cs typeface="Verdana"/>
              </a:rPr>
              <a:t>na </a:t>
            </a:r>
            <a:r>
              <a:rPr sz="1400" spc="-125" dirty="0">
                <a:latin typeface="Verdana"/>
                <a:cs typeface="Verdana"/>
              </a:rPr>
              <a:t>salę.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75" dirty="0">
                <a:latin typeface="Verdana"/>
                <a:cs typeface="Verdana"/>
              </a:rPr>
              <a:t>Mamy </a:t>
            </a:r>
            <a:r>
              <a:rPr sz="1400" spc="-114" dirty="0">
                <a:latin typeface="Verdana"/>
                <a:cs typeface="Verdana"/>
              </a:rPr>
              <a:t>tutaj </a:t>
            </a:r>
            <a:r>
              <a:rPr sz="1400" spc="-105" dirty="0">
                <a:latin typeface="Verdana"/>
                <a:cs typeface="Verdana"/>
              </a:rPr>
              <a:t>kolorowe </a:t>
            </a:r>
            <a:r>
              <a:rPr sz="1400" spc="-100" dirty="0">
                <a:latin typeface="Verdana"/>
                <a:cs typeface="Verdana"/>
              </a:rPr>
              <a:t>klocki, </a:t>
            </a:r>
            <a:r>
              <a:rPr sz="1400" spc="-125" dirty="0">
                <a:latin typeface="Verdana"/>
                <a:cs typeface="Verdana"/>
              </a:rPr>
              <a:t>duże 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30" dirty="0">
                <a:latin typeface="Verdana"/>
                <a:cs typeface="Verdana"/>
              </a:rPr>
              <a:t>małe </a:t>
            </a:r>
            <a:r>
              <a:rPr sz="1400" spc="-100" dirty="0">
                <a:latin typeface="Verdana"/>
                <a:cs typeface="Verdana"/>
              </a:rPr>
              <a:t>piłeczki, </a:t>
            </a:r>
            <a:r>
              <a:rPr sz="1400" spc="-125" dirty="0">
                <a:latin typeface="Verdana"/>
                <a:cs typeface="Verdana"/>
              </a:rPr>
              <a:t>samochodowe </a:t>
            </a:r>
            <a:r>
              <a:rPr sz="1400" spc="-110" dirty="0">
                <a:latin typeface="Verdana"/>
                <a:cs typeface="Verdana"/>
              </a:rPr>
              <a:t>układanki </a:t>
            </a:r>
            <a:r>
              <a:rPr sz="1400" spc="-100" dirty="0">
                <a:latin typeface="Verdana"/>
                <a:cs typeface="Verdana"/>
              </a:rPr>
              <a:t>i, </a:t>
            </a:r>
            <a:r>
              <a:rPr sz="1400" spc="-95" dirty="0">
                <a:latin typeface="Verdana"/>
                <a:cs typeface="Verdana"/>
              </a:rPr>
              <a:t>co </a:t>
            </a:r>
            <a:r>
              <a:rPr sz="1400" spc="-130" dirty="0">
                <a:latin typeface="Verdana"/>
                <a:cs typeface="Verdana"/>
              </a:rPr>
              <a:t>najważniejsze, </a:t>
            </a:r>
            <a:r>
              <a:rPr sz="1400" spc="-114" dirty="0">
                <a:latin typeface="Verdana"/>
                <a:cs typeface="Verdana"/>
              </a:rPr>
              <a:t>dużo </a:t>
            </a:r>
            <a:r>
              <a:rPr sz="1400" spc="-125" dirty="0">
                <a:latin typeface="Verdana"/>
                <a:cs typeface="Verdana"/>
              </a:rPr>
              <a:t>miejsca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45" dirty="0">
                <a:latin typeface="Verdana"/>
                <a:cs typeface="Verdana"/>
              </a:rPr>
              <a:t>zabawy. </a:t>
            </a:r>
            <a:r>
              <a:rPr sz="1400" spc="-220" dirty="0">
                <a:latin typeface="Verdana"/>
                <a:cs typeface="Verdana"/>
              </a:rPr>
              <a:t>I </a:t>
            </a:r>
            <a:r>
              <a:rPr sz="1400" spc="-145" dirty="0">
                <a:latin typeface="Verdana"/>
                <a:cs typeface="Verdana"/>
              </a:rPr>
              <a:t>jesteśmy </a:t>
            </a:r>
            <a:r>
              <a:rPr sz="1400" spc="-105" dirty="0">
                <a:latin typeface="Verdana"/>
                <a:cs typeface="Verdana"/>
              </a:rPr>
              <a:t>bezpieczni 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55" dirty="0">
                <a:latin typeface="Verdana"/>
                <a:cs typeface="Verdana"/>
              </a:rPr>
              <a:t>naszym </a:t>
            </a:r>
            <a:r>
              <a:rPr sz="1400" spc="-120" dirty="0">
                <a:latin typeface="Verdana"/>
                <a:cs typeface="Verdana"/>
              </a:rPr>
              <a:t>przedszkolu. </a:t>
            </a:r>
            <a:r>
              <a:rPr sz="1400" spc="-125" dirty="0">
                <a:latin typeface="Verdana"/>
                <a:cs typeface="Verdana"/>
              </a:rPr>
              <a:t>Opiekują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0" dirty="0">
                <a:latin typeface="Verdana"/>
                <a:cs typeface="Verdana"/>
              </a:rPr>
              <a:t>nami </a:t>
            </a:r>
            <a:r>
              <a:rPr sz="1400" spc="-100" dirty="0">
                <a:latin typeface="Verdana"/>
                <a:cs typeface="Verdana"/>
              </a:rPr>
              <a:t>Panie </a:t>
            </a:r>
            <a:r>
              <a:rPr sz="1400" spc="-120" dirty="0">
                <a:latin typeface="Verdana"/>
                <a:cs typeface="Verdana"/>
              </a:rPr>
              <a:t>Koparki, </a:t>
            </a:r>
            <a:r>
              <a:rPr sz="1400" spc="-135" dirty="0">
                <a:latin typeface="Verdana"/>
                <a:cs typeface="Verdana"/>
              </a:rPr>
              <a:t>Tereska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50" dirty="0">
                <a:latin typeface="Verdana"/>
                <a:cs typeface="Verdana"/>
              </a:rPr>
              <a:t>Grażynka. </a:t>
            </a:r>
            <a:r>
              <a:rPr sz="1400" spc="-145" dirty="0">
                <a:latin typeface="Verdana"/>
                <a:cs typeface="Verdana"/>
              </a:rPr>
              <a:t>One wymyślają </a:t>
            </a:r>
            <a:r>
              <a:rPr sz="1400" spc="-125" dirty="0">
                <a:latin typeface="Verdana"/>
                <a:cs typeface="Verdana"/>
              </a:rPr>
              <a:t>różne </a:t>
            </a:r>
            <a:r>
              <a:rPr sz="1400" spc="-114" dirty="0">
                <a:latin typeface="Verdana"/>
                <a:cs typeface="Verdana"/>
              </a:rPr>
              <a:t>wesołe  </a:t>
            </a:r>
            <a:r>
              <a:rPr sz="1400" spc="-140" dirty="0">
                <a:latin typeface="Verdana"/>
                <a:cs typeface="Verdana"/>
              </a:rPr>
              <a:t>zabawy.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Dużo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śpiewamy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rysujemy.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Jest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bardzo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fajnie.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Zaraz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sam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zobaczysz!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spc="-165" dirty="0">
                <a:latin typeface="Verdana"/>
                <a:cs typeface="Verdana"/>
              </a:rPr>
              <a:t>Zygzak </a:t>
            </a:r>
            <a:r>
              <a:rPr sz="1400" spc="-110" dirty="0">
                <a:latin typeface="Verdana"/>
                <a:cs typeface="Verdana"/>
              </a:rPr>
              <a:t>poznał </a:t>
            </a:r>
            <a:r>
              <a:rPr sz="1400" spc="-130" dirty="0">
                <a:latin typeface="Verdana"/>
                <a:cs typeface="Verdana"/>
              </a:rPr>
              <a:t>wszystkie </a:t>
            </a:r>
            <a:r>
              <a:rPr sz="1400" spc="-135" dirty="0">
                <a:latin typeface="Verdana"/>
                <a:cs typeface="Verdana"/>
              </a:rPr>
              <a:t>autka, </a:t>
            </a:r>
            <a:r>
              <a:rPr sz="1400" spc="-125" dirty="0">
                <a:latin typeface="Verdana"/>
                <a:cs typeface="Verdana"/>
              </a:rPr>
              <a:t>były </a:t>
            </a:r>
            <a:r>
              <a:rPr sz="1400" spc="-114" dirty="0">
                <a:latin typeface="Verdana"/>
                <a:cs typeface="Verdana"/>
              </a:rPr>
              <a:t>bardzo miłe, </a:t>
            </a:r>
            <a:r>
              <a:rPr sz="1400" spc="-120" dirty="0">
                <a:latin typeface="Verdana"/>
                <a:cs typeface="Verdana"/>
              </a:rPr>
              <a:t>tak </a:t>
            </a:r>
            <a:r>
              <a:rPr sz="1400" spc="-145" dirty="0">
                <a:latin typeface="Verdana"/>
                <a:cs typeface="Verdana"/>
              </a:rPr>
              <a:t>jak </a:t>
            </a:r>
            <a:r>
              <a:rPr sz="1400" spc="-105" dirty="0">
                <a:latin typeface="Verdana"/>
                <a:cs typeface="Verdana"/>
              </a:rPr>
              <a:t>mówił </a:t>
            </a:r>
            <a:r>
              <a:rPr sz="1400" spc="-145" dirty="0">
                <a:latin typeface="Verdana"/>
                <a:cs typeface="Verdana"/>
              </a:rPr>
              <a:t>Garbusek. </a:t>
            </a:r>
            <a:r>
              <a:rPr sz="1400" spc="-90" dirty="0">
                <a:latin typeface="Verdana"/>
                <a:cs typeface="Verdana"/>
              </a:rPr>
              <a:t>Pani </a:t>
            </a:r>
            <a:r>
              <a:rPr sz="1400" spc="-150" dirty="0">
                <a:latin typeface="Verdana"/>
                <a:cs typeface="Verdana"/>
              </a:rPr>
              <a:t>Grażynka </a:t>
            </a:r>
            <a:r>
              <a:rPr sz="1400" spc="-125" dirty="0">
                <a:latin typeface="Verdana"/>
                <a:cs typeface="Verdana"/>
              </a:rPr>
              <a:t>nauczyła wszystkich  </a:t>
            </a:r>
            <a:r>
              <a:rPr sz="1400" spc="-135" dirty="0">
                <a:latin typeface="Verdana"/>
                <a:cs typeface="Verdana"/>
              </a:rPr>
              <a:t>śmiesznego wierszyka, </a:t>
            </a:r>
            <a:r>
              <a:rPr sz="1400" spc="-165" dirty="0">
                <a:latin typeface="Verdana"/>
                <a:cs typeface="Verdana"/>
              </a:rPr>
              <a:t>Zygzak </a:t>
            </a:r>
            <a:r>
              <a:rPr sz="1400" spc="-120" dirty="0">
                <a:latin typeface="Verdana"/>
                <a:cs typeface="Verdana"/>
              </a:rPr>
              <a:t>namalował </a:t>
            </a:r>
            <a:r>
              <a:rPr sz="1400" spc="-125" dirty="0">
                <a:latin typeface="Verdana"/>
                <a:cs typeface="Verdana"/>
              </a:rPr>
              <a:t>pięknego, czerwonego </a:t>
            </a:r>
            <a:r>
              <a:rPr sz="1400" spc="-100" dirty="0">
                <a:latin typeface="Verdana"/>
                <a:cs typeface="Verdana"/>
              </a:rPr>
              <a:t>tulipana </a:t>
            </a:r>
            <a:r>
              <a:rPr sz="1400" spc="-85" dirty="0">
                <a:latin typeface="Verdana"/>
                <a:cs typeface="Verdana"/>
              </a:rPr>
              <a:t>dla </a:t>
            </a:r>
            <a:r>
              <a:rPr sz="1400" spc="-135" dirty="0">
                <a:latin typeface="Verdana"/>
                <a:cs typeface="Verdana"/>
              </a:rPr>
              <a:t>swojej </a:t>
            </a:r>
            <a:r>
              <a:rPr sz="1400" spc="-165" dirty="0">
                <a:latin typeface="Verdana"/>
                <a:cs typeface="Verdana"/>
              </a:rPr>
              <a:t>Mamy. </a:t>
            </a:r>
            <a:r>
              <a:rPr sz="1400" spc="-100" dirty="0">
                <a:latin typeface="Verdana"/>
                <a:cs typeface="Verdana"/>
              </a:rPr>
              <a:t>Bawił </a:t>
            </a:r>
            <a:r>
              <a:rPr sz="1400" spc="-110" dirty="0">
                <a:latin typeface="Verdana"/>
                <a:cs typeface="Verdana"/>
              </a:rPr>
              <a:t>się klockami  </a:t>
            </a:r>
            <a:r>
              <a:rPr sz="1400" spc="-145" dirty="0">
                <a:latin typeface="Verdana"/>
                <a:cs typeface="Verdana"/>
              </a:rPr>
              <a:t>razem </a:t>
            </a:r>
            <a:r>
              <a:rPr sz="1400" spc="-140" dirty="0">
                <a:latin typeface="Verdana"/>
                <a:cs typeface="Verdana"/>
              </a:rPr>
              <a:t>ze </a:t>
            </a:r>
            <a:r>
              <a:rPr sz="1400" spc="-145" dirty="0">
                <a:latin typeface="Verdana"/>
                <a:cs typeface="Verdana"/>
              </a:rPr>
              <a:t>Spychaczem </a:t>
            </a:r>
            <a:r>
              <a:rPr sz="1400" spc="-130" dirty="0">
                <a:latin typeface="Verdana"/>
                <a:cs typeface="Verdana"/>
              </a:rPr>
              <a:t>Edkiem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35" dirty="0">
                <a:latin typeface="Verdana"/>
                <a:cs typeface="Verdana"/>
              </a:rPr>
              <a:t>Skodą Marysią. </a:t>
            </a:r>
            <a:r>
              <a:rPr sz="1400" spc="-114" dirty="0">
                <a:latin typeface="Verdana"/>
                <a:cs typeface="Verdana"/>
              </a:rPr>
              <a:t>Przez cały </a:t>
            </a:r>
            <a:r>
              <a:rPr sz="1400" spc="-130" dirty="0">
                <a:latin typeface="Verdana"/>
                <a:cs typeface="Verdana"/>
              </a:rPr>
              <a:t>czas </a:t>
            </a:r>
            <a:r>
              <a:rPr sz="1400" spc="-110" dirty="0">
                <a:latin typeface="Verdana"/>
                <a:cs typeface="Verdana"/>
              </a:rPr>
              <a:t>był </a:t>
            </a:r>
            <a:r>
              <a:rPr sz="1400" spc="-114" dirty="0">
                <a:latin typeface="Verdana"/>
                <a:cs typeface="Verdana"/>
              </a:rPr>
              <a:t>bardzo </a:t>
            </a:r>
            <a:r>
              <a:rPr sz="1400" spc="-130" dirty="0">
                <a:latin typeface="Verdana"/>
                <a:cs typeface="Verdana"/>
              </a:rPr>
              <a:t>wesoły. </a:t>
            </a:r>
            <a:r>
              <a:rPr sz="1400" spc="-120" dirty="0">
                <a:latin typeface="Verdana"/>
                <a:cs typeface="Verdana"/>
              </a:rPr>
              <a:t>Czuł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14" dirty="0">
                <a:latin typeface="Verdana"/>
                <a:cs typeface="Verdana"/>
              </a:rPr>
              <a:t>bezpiecznie. </a:t>
            </a:r>
            <a:r>
              <a:rPr sz="1400" spc="-130" dirty="0">
                <a:latin typeface="Verdana"/>
                <a:cs typeface="Verdana"/>
              </a:rPr>
              <a:t>Nawet 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nie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obejrzał,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przyszła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niego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Mama.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Bardzo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ucieszył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na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jej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widok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mocno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niej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przytulił.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66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5484" cy="35464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110" dirty="0">
                <a:latin typeface="Verdana"/>
                <a:cs typeface="Verdana"/>
              </a:rPr>
              <a:t>Pożegnał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jeszcze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ze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wszystkimi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autkami.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20" dirty="0">
                <a:latin typeface="Verdana"/>
                <a:cs typeface="Verdana"/>
              </a:rPr>
              <a:t>Przyjdziesz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nas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jutro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Zygzaku?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120" dirty="0">
                <a:latin typeface="Verdana"/>
                <a:cs typeface="Verdana"/>
              </a:rPr>
              <a:t>zapytała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Pani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Tereska.</a:t>
            </a:r>
            <a:endParaRPr sz="1400">
              <a:latin typeface="Verdana"/>
              <a:cs typeface="Verdana"/>
            </a:endParaRPr>
          </a:p>
          <a:p>
            <a:pPr marL="132715" indent="-120650">
              <a:lnSpc>
                <a:spcPct val="100000"/>
              </a:lnSpc>
              <a:spcBef>
                <a:spcPts val="840"/>
              </a:spcBef>
              <a:buChar char="–"/>
              <a:tabLst>
                <a:tab pos="133350" algn="l"/>
              </a:tabLst>
            </a:pPr>
            <a:r>
              <a:rPr sz="1400" spc="-135" dirty="0">
                <a:latin typeface="Verdana"/>
                <a:cs typeface="Verdana"/>
              </a:rPr>
              <a:t>Tak! </a:t>
            </a:r>
            <a:r>
              <a:rPr sz="1400" spc="-220" dirty="0">
                <a:latin typeface="Verdana"/>
                <a:cs typeface="Verdana"/>
              </a:rPr>
              <a:t>– </a:t>
            </a:r>
            <a:r>
              <a:rPr sz="1400" spc="-95" dirty="0">
                <a:latin typeface="Verdana"/>
                <a:cs typeface="Verdana"/>
              </a:rPr>
              <a:t>odpowiedział</a:t>
            </a:r>
            <a:r>
              <a:rPr sz="1400" spc="-345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Zygzak.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2520"/>
              </a:lnSpc>
              <a:spcBef>
                <a:spcPts val="220"/>
              </a:spcBef>
            </a:pPr>
            <a:r>
              <a:rPr sz="1400" spc="-285" dirty="0">
                <a:latin typeface="Verdana"/>
                <a:cs typeface="Verdana"/>
              </a:rPr>
              <a:t>W </a:t>
            </a:r>
            <a:r>
              <a:rPr sz="1400" spc="-114" dirty="0">
                <a:latin typeface="Verdana"/>
                <a:cs typeface="Verdana"/>
              </a:rPr>
              <a:t>drodze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30" dirty="0">
                <a:latin typeface="Verdana"/>
                <a:cs typeface="Verdana"/>
              </a:rPr>
              <a:t>domu </a:t>
            </a:r>
            <a:r>
              <a:rPr sz="1400" spc="-165" dirty="0">
                <a:latin typeface="Verdana"/>
                <a:cs typeface="Verdana"/>
              </a:rPr>
              <a:t>Zygzak </a:t>
            </a:r>
            <a:r>
              <a:rPr sz="1400" spc="-100" dirty="0">
                <a:latin typeface="Verdana"/>
                <a:cs typeface="Verdana"/>
              </a:rPr>
              <a:t>opowiadał </a:t>
            </a:r>
            <a:r>
              <a:rPr sz="1400" spc="-135" dirty="0">
                <a:latin typeface="Verdana"/>
                <a:cs typeface="Verdana"/>
              </a:rPr>
              <a:t>Mamie </a:t>
            </a:r>
            <a:r>
              <a:rPr sz="1400" spc="-90" dirty="0">
                <a:latin typeface="Verdana"/>
                <a:cs typeface="Verdana"/>
              </a:rPr>
              <a:t>o </a:t>
            </a:r>
            <a:r>
              <a:rPr sz="1400" spc="-125" dirty="0">
                <a:latin typeface="Verdana"/>
                <a:cs typeface="Verdana"/>
              </a:rPr>
              <a:t>wszystkich </a:t>
            </a:r>
            <a:r>
              <a:rPr sz="1400" spc="-120" dirty="0">
                <a:latin typeface="Verdana"/>
                <a:cs typeface="Verdana"/>
              </a:rPr>
              <a:t>przedszkolnych przeżyciach. </a:t>
            </a:r>
            <a:r>
              <a:rPr sz="1400" spc="-160" dirty="0">
                <a:latin typeface="Verdana"/>
                <a:cs typeface="Verdana"/>
              </a:rPr>
              <a:t>Mama </a:t>
            </a:r>
            <a:r>
              <a:rPr sz="1400" spc="-120" dirty="0">
                <a:latin typeface="Verdana"/>
                <a:cs typeface="Verdana"/>
              </a:rPr>
              <a:t>była </a:t>
            </a:r>
            <a:r>
              <a:rPr sz="1400" spc="-114" dirty="0">
                <a:latin typeface="Verdana"/>
                <a:cs typeface="Verdana"/>
              </a:rPr>
              <a:t>bardzo  </a:t>
            </a:r>
            <a:r>
              <a:rPr sz="1400" spc="-135" dirty="0">
                <a:latin typeface="Verdana"/>
                <a:cs typeface="Verdana"/>
              </a:rPr>
              <a:t>dumna </a:t>
            </a:r>
            <a:r>
              <a:rPr sz="1400" spc="-140" dirty="0">
                <a:latin typeface="Verdana"/>
                <a:cs typeface="Verdana"/>
              </a:rPr>
              <a:t>ze </a:t>
            </a:r>
            <a:r>
              <a:rPr sz="1400" spc="-130" dirty="0">
                <a:latin typeface="Verdana"/>
                <a:cs typeface="Verdana"/>
              </a:rPr>
              <a:t>swojego</a:t>
            </a:r>
            <a:r>
              <a:rPr sz="1400" spc="-409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synka.</a:t>
            </a:r>
            <a:endParaRPr sz="1400">
              <a:latin typeface="Verdana"/>
              <a:cs typeface="Verdana"/>
            </a:endParaRPr>
          </a:p>
          <a:p>
            <a:pPr marL="12700" marR="6985">
              <a:lnSpc>
                <a:spcPts val="2520"/>
              </a:lnSpc>
              <a:spcBef>
                <a:spcPts val="5"/>
              </a:spcBef>
            </a:pPr>
            <a:r>
              <a:rPr sz="1400" spc="-130" dirty="0">
                <a:latin typeface="Verdana"/>
                <a:cs typeface="Verdana"/>
              </a:rPr>
              <a:t>Następnego </a:t>
            </a:r>
            <a:r>
              <a:rPr sz="1400" spc="-100" dirty="0">
                <a:latin typeface="Verdana"/>
                <a:cs typeface="Verdana"/>
              </a:rPr>
              <a:t>dnia </a:t>
            </a:r>
            <a:r>
              <a:rPr sz="1400" spc="-135" dirty="0">
                <a:latin typeface="Verdana"/>
                <a:cs typeface="Verdana"/>
              </a:rPr>
              <a:t>rankiem, </a:t>
            </a:r>
            <a:r>
              <a:rPr sz="1400" spc="-165" dirty="0">
                <a:latin typeface="Verdana"/>
                <a:cs typeface="Verdana"/>
              </a:rPr>
              <a:t>Zygzak </a:t>
            </a:r>
            <a:r>
              <a:rPr sz="1400" spc="-114" dirty="0">
                <a:latin typeface="Verdana"/>
                <a:cs typeface="Verdana"/>
              </a:rPr>
              <a:t>szybciutko </a:t>
            </a:r>
            <a:r>
              <a:rPr sz="1400" spc="-105" dirty="0">
                <a:latin typeface="Verdana"/>
                <a:cs typeface="Verdana"/>
              </a:rPr>
              <a:t>ubrał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5" dirty="0">
                <a:latin typeface="Verdana"/>
                <a:cs typeface="Verdana"/>
              </a:rPr>
              <a:t>pojechał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65" dirty="0">
                <a:latin typeface="Verdana"/>
                <a:cs typeface="Verdana"/>
              </a:rPr>
              <a:t>Mamą </a:t>
            </a:r>
            <a:r>
              <a:rPr sz="1400" spc="-100" dirty="0">
                <a:latin typeface="Verdana"/>
                <a:cs typeface="Verdana"/>
              </a:rPr>
              <a:t>do </a:t>
            </a:r>
            <a:r>
              <a:rPr sz="1400" spc="-120" dirty="0">
                <a:latin typeface="Verdana"/>
                <a:cs typeface="Verdana"/>
              </a:rPr>
              <a:t>przedszkola. </a:t>
            </a:r>
            <a:r>
              <a:rPr sz="1400" spc="-125" dirty="0">
                <a:latin typeface="Verdana"/>
                <a:cs typeface="Verdana"/>
              </a:rPr>
              <a:t>Przy </a:t>
            </a:r>
            <a:r>
              <a:rPr sz="1400" spc="-114" dirty="0">
                <a:latin typeface="Verdana"/>
                <a:cs typeface="Verdana"/>
              </a:rPr>
              <a:t>wejściu  </a:t>
            </a:r>
            <a:r>
              <a:rPr sz="1400" spc="-105" dirty="0">
                <a:latin typeface="Verdana"/>
                <a:cs typeface="Verdana"/>
              </a:rPr>
              <a:t>podarował</a:t>
            </a:r>
            <a:r>
              <a:rPr sz="1400" spc="-254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Mamie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wielkiego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buziaka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powiedział:</a:t>
            </a:r>
            <a:endParaRPr sz="1400">
              <a:latin typeface="Verdana"/>
              <a:cs typeface="Verdana"/>
            </a:endParaRPr>
          </a:p>
          <a:p>
            <a:pPr marL="12700" marR="5706745">
              <a:lnSpc>
                <a:spcPts val="2520"/>
              </a:lnSpc>
              <a:buChar char="–"/>
              <a:tabLst>
                <a:tab pos="133350" algn="l"/>
              </a:tabLst>
            </a:pPr>
            <a:r>
              <a:rPr sz="1400" spc="-155" dirty="0">
                <a:latin typeface="Verdana"/>
                <a:cs typeface="Verdana"/>
              </a:rPr>
              <a:t>Do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zobaczenia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później,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Mamusiu.  </a:t>
            </a: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radośnie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pobiegł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innych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autek.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400" spc="-220" dirty="0">
                <a:latin typeface="Verdana"/>
                <a:cs typeface="Verdana"/>
              </a:rPr>
              <a:t>I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radośnie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pobiegł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innych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autek.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47825"/>
            <a:ext cx="8327390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rebuchet MS"/>
                <a:cs typeface="Trebuchet MS"/>
              </a:rPr>
              <a:t>Bajka</a:t>
            </a:r>
            <a:r>
              <a:rPr sz="1800" b="1" spc="-19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o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wróbelku</a:t>
            </a:r>
            <a:r>
              <a:rPr sz="1800" b="1" spc="19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-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lęk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65" dirty="0">
                <a:latin typeface="Trebuchet MS"/>
                <a:cs typeface="Trebuchet MS"/>
              </a:rPr>
              <a:t>przed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szkołą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55" dirty="0">
                <a:latin typeface="Verdana"/>
                <a:cs typeface="Verdana"/>
              </a:rPr>
              <a:t>Maria</a:t>
            </a:r>
            <a:r>
              <a:rPr sz="1800" spc="-270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Molicka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  <a:spcBef>
                <a:spcPts val="1685"/>
              </a:spcBef>
            </a:pPr>
            <a:r>
              <a:rPr sz="1400" spc="-140" dirty="0">
                <a:latin typeface="Verdana"/>
                <a:cs typeface="Verdana"/>
              </a:rPr>
              <a:t>"Mama </a:t>
            </a:r>
            <a:r>
              <a:rPr sz="1400" spc="-105" dirty="0">
                <a:latin typeface="Verdana"/>
                <a:cs typeface="Verdana"/>
              </a:rPr>
              <a:t>prowadziła </a:t>
            </a:r>
            <a:r>
              <a:rPr sz="1400" spc="-130" dirty="0">
                <a:latin typeface="Verdana"/>
                <a:cs typeface="Verdana"/>
              </a:rPr>
              <a:t>małego </a:t>
            </a:r>
            <a:r>
              <a:rPr sz="1400" spc="-114" dirty="0">
                <a:latin typeface="Verdana"/>
                <a:cs typeface="Verdana"/>
              </a:rPr>
              <a:t>wróbelka </a:t>
            </a:r>
            <a:r>
              <a:rPr sz="1400" spc="-100" dirty="0">
                <a:latin typeface="Verdana"/>
                <a:cs typeface="Verdana"/>
              </a:rPr>
              <a:t>do </a:t>
            </a:r>
            <a:r>
              <a:rPr sz="1400" spc="-125" dirty="0">
                <a:latin typeface="Verdana"/>
                <a:cs typeface="Verdana"/>
              </a:rPr>
              <a:t>szkoły. Szedł </a:t>
            </a:r>
            <a:r>
              <a:rPr sz="1400" spc="-140" dirty="0">
                <a:latin typeface="Verdana"/>
                <a:cs typeface="Verdana"/>
              </a:rPr>
              <a:t>tam </a:t>
            </a:r>
            <a:r>
              <a:rPr sz="1400" spc="-105" dirty="0">
                <a:latin typeface="Verdana"/>
                <a:cs typeface="Verdana"/>
              </a:rPr>
              <a:t>dzisiaj </a:t>
            </a:r>
            <a:r>
              <a:rPr sz="1400" spc="-125" dirty="0">
                <a:latin typeface="Verdana"/>
                <a:cs typeface="Verdana"/>
              </a:rPr>
              <a:t>pierwszy </a:t>
            </a:r>
            <a:r>
              <a:rPr sz="1400" spc="-145" dirty="0">
                <a:latin typeface="Verdana"/>
                <a:cs typeface="Verdana"/>
              </a:rPr>
              <a:t>raz. Czego </a:t>
            </a:r>
            <a:r>
              <a:rPr sz="1400" spc="-135" dirty="0">
                <a:latin typeface="Verdana"/>
                <a:cs typeface="Verdana"/>
              </a:rPr>
              <a:t>ja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14" dirty="0">
                <a:latin typeface="Verdana"/>
                <a:cs typeface="Verdana"/>
              </a:rPr>
              <a:t>będę </a:t>
            </a:r>
            <a:r>
              <a:rPr sz="1400" spc="-120" dirty="0">
                <a:latin typeface="Verdana"/>
                <a:cs typeface="Verdana"/>
              </a:rPr>
              <a:t>uczył? </a:t>
            </a:r>
            <a:r>
              <a:rPr sz="1400" spc="-200" dirty="0">
                <a:latin typeface="Verdana"/>
                <a:cs typeface="Verdana"/>
              </a:rPr>
              <a:t>-  </a:t>
            </a:r>
            <a:r>
              <a:rPr sz="1400" spc="-114" dirty="0">
                <a:latin typeface="Verdana"/>
                <a:cs typeface="Verdana"/>
              </a:rPr>
              <a:t>zastanawiał </a:t>
            </a:r>
            <a:r>
              <a:rPr sz="1400" spc="-120" dirty="0">
                <a:latin typeface="Verdana"/>
                <a:cs typeface="Verdana"/>
              </a:rPr>
              <a:t>się. </a:t>
            </a:r>
            <a:r>
              <a:rPr sz="1400" spc="-150" dirty="0">
                <a:latin typeface="Verdana"/>
                <a:cs typeface="Verdana"/>
              </a:rPr>
              <a:t>Wszystkie- </a:t>
            </a:r>
            <a:r>
              <a:rPr sz="1400" spc="-95" dirty="0">
                <a:latin typeface="Verdana"/>
                <a:cs typeface="Verdana"/>
              </a:rPr>
              <a:t>co </a:t>
            </a:r>
            <a:r>
              <a:rPr sz="1400" spc="-130" dirty="0">
                <a:latin typeface="Verdana"/>
                <a:cs typeface="Verdana"/>
              </a:rPr>
              <a:t>przyda </a:t>
            </a:r>
            <a:r>
              <a:rPr sz="1400" spc="-70" dirty="0">
                <a:latin typeface="Verdana"/>
                <a:cs typeface="Verdana"/>
              </a:rPr>
              <a:t>ci </a:t>
            </a:r>
            <a:r>
              <a:rPr sz="1400" spc="-105" dirty="0">
                <a:latin typeface="Verdana"/>
                <a:cs typeface="Verdana"/>
              </a:rPr>
              <a:t>się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4" dirty="0">
                <a:latin typeface="Verdana"/>
                <a:cs typeface="Verdana"/>
              </a:rPr>
              <a:t>życiu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00" dirty="0">
                <a:latin typeface="Verdana"/>
                <a:cs typeface="Verdana"/>
              </a:rPr>
              <a:t>odpowiedziała </a:t>
            </a:r>
            <a:r>
              <a:rPr sz="1400" spc="-114" dirty="0">
                <a:latin typeface="Verdana"/>
                <a:cs typeface="Verdana"/>
              </a:rPr>
              <a:t>tajemniczo </a:t>
            </a:r>
            <a:r>
              <a:rPr sz="1400" spc="-170" dirty="0">
                <a:latin typeface="Verdana"/>
                <a:cs typeface="Verdana"/>
              </a:rPr>
              <a:t>mama, </a:t>
            </a:r>
            <a:r>
              <a:rPr sz="1400" spc="-100" dirty="0">
                <a:latin typeface="Verdana"/>
                <a:cs typeface="Verdana"/>
              </a:rPr>
              <a:t>ale </a:t>
            </a:r>
            <a:r>
              <a:rPr sz="1400" spc="-110" dirty="0">
                <a:latin typeface="Verdana"/>
                <a:cs typeface="Verdana"/>
              </a:rPr>
              <a:t>on </a:t>
            </a:r>
            <a:r>
              <a:rPr sz="1400" spc="-105" dirty="0">
                <a:latin typeface="Verdana"/>
                <a:cs typeface="Verdana"/>
              </a:rPr>
              <a:t>tylko </a:t>
            </a:r>
            <a:r>
              <a:rPr sz="1400" spc="-95" dirty="0">
                <a:latin typeface="Verdana"/>
                <a:cs typeface="Verdana"/>
              </a:rPr>
              <a:t>pokręcił  </a:t>
            </a:r>
            <a:r>
              <a:rPr sz="1400" spc="-120" dirty="0">
                <a:latin typeface="Verdana"/>
                <a:cs typeface="Verdana"/>
              </a:rPr>
              <a:t>łebkiem, </a:t>
            </a:r>
            <a:r>
              <a:rPr sz="1400" spc="-95" dirty="0">
                <a:latin typeface="Verdana"/>
                <a:cs typeface="Verdana"/>
              </a:rPr>
              <a:t>bo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35" dirty="0">
                <a:latin typeface="Verdana"/>
                <a:cs typeface="Verdana"/>
              </a:rPr>
              <a:t>dalszym </a:t>
            </a:r>
            <a:r>
              <a:rPr sz="1400" spc="-114" dirty="0">
                <a:latin typeface="Verdana"/>
                <a:cs typeface="Verdana"/>
              </a:rPr>
              <a:t>ciągu </a:t>
            </a:r>
            <a:r>
              <a:rPr sz="1400" spc="-85" dirty="0">
                <a:latin typeface="Verdana"/>
                <a:cs typeface="Verdana"/>
              </a:rPr>
              <a:t>nic </a:t>
            </a:r>
            <a:r>
              <a:rPr sz="1400" spc="-100" dirty="0">
                <a:latin typeface="Verdana"/>
                <a:cs typeface="Verdana"/>
              </a:rPr>
              <a:t>nie </a:t>
            </a:r>
            <a:r>
              <a:rPr sz="1400" spc="-120" dirty="0">
                <a:latin typeface="Verdana"/>
                <a:cs typeface="Verdana"/>
              </a:rPr>
              <a:t>rozumiał. </a:t>
            </a:r>
            <a:r>
              <a:rPr sz="1400" spc="-165" dirty="0">
                <a:latin typeface="Verdana"/>
                <a:cs typeface="Verdana"/>
              </a:rPr>
              <a:t>O, </a:t>
            </a:r>
            <a:r>
              <a:rPr sz="1400" spc="-135" dirty="0">
                <a:latin typeface="Verdana"/>
                <a:cs typeface="Verdana"/>
              </a:rPr>
              <a:t>już </a:t>
            </a:r>
            <a:r>
              <a:rPr sz="1400" spc="-145" dirty="0">
                <a:latin typeface="Verdana"/>
                <a:cs typeface="Verdana"/>
              </a:rPr>
              <a:t>jesteśmy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00" dirty="0">
                <a:latin typeface="Verdana"/>
                <a:cs typeface="Verdana"/>
              </a:rPr>
              <a:t>powiedziała </a:t>
            </a:r>
            <a:r>
              <a:rPr sz="1400" spc="-170" dirty="0">
                <a:latin typeface="Verdana"/>
                <a:cs typeface="Verdana"/>
              </a:rPr>
              <a:t>mama, </a:t>
            </a:r>
            <a:r>
              <a:rPr sz="1400" spc="-155" dirty="0">
                <a:latin typeface="Verdana"/>
                <a:cs typeface="Verdana"/>
              </a:rPr>
              <a:t>gdy </a:t>
            </a:r>
            <a:r>
              <a:rPr sz="1400" spc="-105" dirty="0">
                <a:latin typeface="Verdana"/>
                <a:cs typeface="Verdana"/>
              </a:rPr>
              <a:t>stanęli </a:t>
            </a:r>
            <a:r>
              <a:rPr sz="1400" spc="-95" dirty="0">
                <a:latin typeface="Verdana"/>
                <a:cs typeface="Verdana"/>
              </a:rPr>
              <a:t>pod </a:t>
            </a:r>
            <a:r>
              <a:rPr sz="1400" spc="-105" dirty="0">
                <a:latin typeface="Verdana"/>
                <a:cs typeface="Verdana"/>
              </a:rPr>
              <a:t>wielkim  </a:t>
            </a:r>
            <a:r>
              <a:rPr sz="1400" spc="-140" dirty="0">
                <a:latin typeface="Verdana"/>
                <a:cs typeface="Verdana"/>
              </a:rPr>
              <a:t>dębem, </a:t>
            </a:r>
            <a:r>
              <a:rPr sz="1400" spc="-105" dirty="0">
                <a:latin typeface="Verdana"/>
                <a:cs typeface="Verdana"/>
              </a:rPr>
              <a:t>naokoło </a:t>
            </a:r>
            <a:r>
              <a:rPr sz="1400" spc="-120" dirty="0">
                <a:latin typeface="Verdana"/>
                <a:cs typeface="Verdana"/>
              </a:rPr>
              <a:t>którego </a:t>
            </a:r>
            <a:r>
              <a:rPr sz="1400" spc="-100" dirty="0">
                <a:latin typeface="Verdana"/>
                <a:cs typeface="Verdana"/>
              </a:rPr>
              <a:t>było </a:t>
            </a:r>
            <a:r>
              <a:rPr sz="1400" spc="-135" dirty="0">
                <a:latin typeface="Verdana"/>
                <a:cs typeface="Verdana"/>
              </a:rPr>
              <a:t>już </a:t>
            </a:r>
            <a:r>
              <a:rPr sz="1400" spc="-100" dirty="0">
                <a:latin typeface="Verdana"/>
                <a:cs typeface="Verdana"/>
              </a:rPr>
              <a:t>wiele </a:t>
            </a:r>
            <a:r>
              <a:rPr sz="1400" spc="-180" dirty="0">
                <a:latin typeface="Verdana"/>
                <a:cs typeface="Verdana"/>
              </a:rPr>
              <a:t>mam </a:t>
            </a:r>
            <a:r>
              <a:rPr sz="1400" spc="-140" dirty="0">
                <a:latin typeface="Verdana"/>
                <a:cs typeface="Verdana"/>
              </a:rPr>
              <a:t>ze </a:t>
            </a:r>
            <a:r>
              <a:rPr sz="1400" spc="-110" dirty="0">
                <a:latin typeface="Verdana"/>
                <a:cs typeface="Verdana"/>
              </a:rPr>
              <a:t>swoimi </a:t>
            </a:r>
            <a:r>
              <a:rPr sz="1400" spc="-114" dirty="0">
                <a:latin typeface="Verdana"/>
                <a:cs typeface="Verdana"/>
              </a:rPr>
              <a:t>pociechami. </a:t>
            </a:r>
            <a:r>
              <a:rPr sz="1400" spc="-105" dirty="0">
                <a:latin typeface="Verdana"/>
                <a:cs typeface="Verdana"/>
              </a:rPr>
              <a:t>Panował </a:t>
            </a:r>
            <a:r>
              <a:rPr sz="1400" spc="-145" dirty="0">
                <a:latin typeface="Verdana"/>
                <a:cs typeface="Verdana"/>
              </a:rPr>
              <a:t>gwar </a:t>
            </a:r>
            <a:r>
              <a:rPr sz="1400" spc="-100" dirty="0">
                <a:latin typeface="Verdana"/>
                <a:cs typeface="Verdana"/>
              </a:rPr>
              <a:t>nie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10" dirty="0">
                <a:latin typeface="Verdana"/>
                <a:cs typeface="Verdana"/>
              </a:rPr>
              <a:t>opisania. </a:t>
            </a:r>
            <a:r>
              <a:rPr sz="1400" spc="-130" dirty="0">
                <a:latin typeface="Verdana"/>
                <a:cs typeface="Verdana"/>
              </a:rPr>
              <a:t>Nagle  </a:t>
            </a:r>
            <a:r>
              <a:rPr sz="1400" spc="-105" dirty="0">
                <a:latin typeface="Verdana"/>
                <a:cs typeface="Verdana"/>
              </a:rPr>
              <a:t>pojawiła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05" dirty="0">
                <a:latin typeface="Verdana"/>
                <a:cs typeface="Verdana"/>
              </a:rPr>
              <a:t>wielka </a:t>
            </a:r>
            <a:r>
              <a:rPr sz="1400" spc="-100" dirty="0">
                <a:latin typeface="Verdana"/>
                <a:cs typeface="Verdana"/>
              </a:rPr>
              <a:t>pani </a:t>
            </a:r>
            <a:r>
              <a:rPr sz="1400" spc="-130" dirty="0">
                <a:latin typeface="Verdana"/>
                <a:cs typeface="Verdana"/>
              </a:rPr>
              <a:t>Wróbel, </a:t>
            </a:r>
            <a:r>
              <a:rPr sz="1400" spc="-114" dirty="0">
                <a:latin typeface="Verdana"/>
                <a:cs typeface="Verdana"/>
              </a:rPr>
              <a:t>nauczycielka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0" dirty="0">
                <a:latin typeface="Verdana"/>
                <a:cs typeface="Verdana"/>
              </a:rPr>
              <a:t>okularach </a:t>
            </a:r>
            <a:r>
              <a:rPr sz="1400" spc="-135" dirty="0">
                <a:latin typeface="Verdana"/>
                <a:cs typeface="Verdana"/>
              </a:rPr>
              <a:t>na </a:t>
            </a:r>
            <a:r>
              <a:rPr sz="1400" spc="-100" dirty="0">
                <a:latin typeface="Verdana"/>
                <a:cs typeface="Verdana"/>
              </a:rPr>
              <a:t>dziobie,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0" dirty="0">
                <a:latin typeface="Verdana"/>
                <a:cs typeface="Verdana"/>
              </a:rPr>
              <a:t>powiedziała </a:t>
            </a:r>
            <a:r>
              <a:rPr sz="1400" spc="-130" dirty="0">
                <a:latin typeface="Verdana"/>
                <a:cs typeface="Verdana"/>
              </a:rPr>
              <a:t>donośnym </a:t>
            </a:r>
            <a:r>
              <a:rPr sz="1400" spc="-155" dirty="0">
                <a:latin typeface="Verdana"/>
                <a:cs typeface="Verdana"/>
              </a:rPr>
              <a:t>głosem:</a:t>
            </a:r>
            <a:r>
              <a:rPr sz="1400" spc="-30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Witam  </a:t>
            </a:r>
            <a:r>
              <a:rPr sz="1400" spc="-125" dirty="0">
                <a:latin typeface="Verdana"/>
                <a:cs typeface="Verdana"/>
              </a:rPr>
              <a:t>wszystkich nowych </a:t>
            </a:r>
            <a:r>
              <a:rPr sz="1400" spc="-105" dirty="0">
                <a:latin typeface="Verdana"/>
                <a:cs typeface="Verdana"/>
              </a:rPr>
              <a:t>uczniów </a:t>
            </a:r>
            <a:r>
              <a:rPr sz="1400" spc="-130" dirty="0">
                <a:latin typeface="Verdana"/>
                <a:cs typeface="Verdana"/>
              </a:rPr>
              <a:t>na </a:t>
            </a:r>
            <a:r>
              <a:rPr sz="1400" spc="-125" dirty="0">
                <a:latin typeface="Verdana"/>
                <a:cs typeface="Verdana"/>
              </a:rPr>
              <a:t>pierwszej </a:t>
            </a:r>
            <a:r>
              <a:rPr sz="1400" spc="-95" dirty="0">
                <a:latin typeface="Verdana"/>
                <a:cs typeface="Verdana"/>
              </a:rPr>
              <a:t>lekcji </a:t>
            </a:r>
            <a:r>
              <a:rPr sz="1400" spc="-114" dirty="0">
                <a:latin typeface="Verdana"/>
                <a:cs typeface="Verdana"/>
              </a:rPr>
              <a:t>nauki </a:t>
            </a:r>
            <a:r>
              <a:rPr sz="1400" spc="-120" dirty="0">
                <a:latin typeface="Verdana"/>
                <a:cs typeface="Verdana"/>
              </a:rPr>
              <a:t>fruwania! </a:t>
            </a:r>
            <a:r>
              <a:rPr sz="1400" spc="-135" dirty="0">
                <a:latin typeface="Verdana"/>
                <a:cs typeface="Verdana"/>
              </a:rPr>
              <a:t>Zwracając </a:t>
            </a:r>
            <a:r>
              <a:rPr sz="1400" spc="-105" dirty="0">
                <a:latin typeface="Verdana"/>
                <a:cs typeface="Verdana"/>
              </a:rPr>
              <a:t>się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75" dirty="0">
                <a:latin typeface="Verdana"/>
                <a:cs typeface="Verdana"/>
              </a:rPr>
              <a:t>mam, </a:t>
            </a:r>
            <a:r>
              <a:rPr sz="1400" spc="-130" dirty="0">
                <a:latin typeface="Verdana"/>
                <a:cs typeface="Verdana"/>
              </a:rPr>
              <a:t>dodała: </a:t>
            </a:r>
            <a:r>
              <a:rPr sz="1400" spc="-125" dirty="0">
                <a:latin typeface="Verdana"/>
                <a:cs typeface="Verdana"/>
              </a:rPr>
              <a:t>Dzisiaj </a:t>
            </a:r>
            <a:r>
              <a:rPr sz="1400" spc="-140" dirty="0">
                <a:latin typeface="Verdana"/>
                <a:cs typeface="Verdana"/>
              </a:rPr>
              <a:t>wasze  </a:t>
            </a:r>
            <a:r>
              <a:rPr sz="1400" spc="-110" dirty="0">
                <a:latin typeface="Verdana"/>
                <a:cs typeface="Verdana"/>
              </a:rPr>
              <a:t>pociechy </a:t>
            </a:r>
            <a:r>
              <a:rPr sz="1400" spc="-135" dirty="0">
                <a:latin typeface="Verdana"/>
                <a:cs typeface="Verdana"/>
              </a:rPr>
              <a:t>już </a:t>
            </a:r>
            <a:r>
              <a:rPr sz="1400" spc="-114" dirty="0">
                <a:latin typeface="Verdana"/>
                <a:cs typeface="Verdana"/>
              </a:rPr>
              <a:t>samodzielnie przylecą </a:t>
            </a:r>
            <a:r>
              <a:rPr sz="1400" spc="-95" dirty="0">
                <a:latin typeface="Verdana"/>
                <a:cs typeface="Verdana"/>
              </a:rPr>
              <a:t>do </a:t>
            </a:r>
            <a:r>
              <a:rPr sz="1400" spc="-135" dirty="0">
                <a:latin typeface="Verdana"/>
                <a:cs typeface="Verdana"/>
              </a:rPr>
              <a:t>domu, </a:t>
            </a:r>
            <a:r>
              <a:rPr sz="1400" spc="-100" dirty="0">
                <a:latin typeface="Verdana"/>
                <a:cs typeface="Verdana"/>
              </a:rPr>
              <a:t>nie </a:t>
            </a:r>
            <a:r>
              <a:rPr sz="1400" spc="-110" dirty="0">
                <a:latin typeface="Verdana"/>
                <a:cs typeface="Verdana"/>
              </a:rPr>
              <a:t>potrzebujecie </a:t>
            </a:r>
            <a:r>
              <a:rPr sz="1400" spc="-95" dirty="0">
                <a:latin typeface="Verdana"/>
                <a:cs typeface="Verdana"/>
              </a:rPr>
              <a:t>po </a:t>
            </a:r>
            <a:r>
              <a:rPr sz="1400" spc="-100" dirty="0">
                <a:latin typeface="Verdana"/>
                <a:cs typeface="Verdana"/>
              </a:rPr>
              <a:t>nie </a:t>
            </a:r>
            <a:r>
              <a:rPr sz="1400" spc="-114" dirty="0">
                <a:latin typeface="Verdana"/>
                <a:cs typeface="Verdana"/>
              </a:rPr>
              <a:t>przychodzić. </a:t>
            </a:r>
            <a:r>
              <a:rPr sz="1400" spc="-195" dirty="0">
                <a:latin typeface="Verdana"/>
                <a:cs typeface="Verdana"/>
              </a:rPr>
              <a:t>A </a:t>
            </a:r>
            <a:r>
              <a:rPr sz="1400" spc="-120" dirty="0">
                <a:latin typeface="Verdana"/>
                <a:cs typeface="Verdana"/>
              </a:rPr>
              <a:t>teraz </a:t>
            </a:r>
            <a:r>
              <a:rPr sz="1400" spc="-125" dirty="0">
                <a:latin typeface="Verdana"/>
                <a:cs typeface="Verdana"/>
              </a:rPr>
              <a:t>proszę mnie  </a:t>
            </a:r>
            <a:r>
              <a:rPr sz="1400" spc="-105" dirty="0">
                <a:latin typeface="Verdana"/>
                <a:cs typeface="Verdana"/>
              </a:rPr>
              <a:t>zostawić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dziećmi,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bo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chcę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rozpocząć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lekcję.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Rozległo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ciche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klap,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klap,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klap.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To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dźwięk,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jaki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wydają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dzioby,  </a:t>
            </a:r>
            <a:r>
              <a:rPr sz="1400" spc="-150" dirty="0">
                <a:latin typeface="Verdana"/>
                <a:cs typeface="Verdana"/>
              </a:rPr>
              <a:t>gdy </a:t>
            </a:r>
            <a:r>
              <a:rPr sz="1400" spc="-125" dirty="0">
                <a:latin typeface="Verdana"/>
                <a:cs typeface="Verdana"/>
              </a:rPr>
              <a:t>dotykają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przy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pożegnaniu.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75" dirty="0">
                <a:latin typeface="Verdana"/>
                <a:cs typeface="Verdana"/>
              </a:rPr>
              <a:t>Po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chwili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80" dirty="0">
                <a:latin typeface="Verdana"/>
                <a:cs typeface="Verdana"/>
              </a:rPr>
              <a:t>mamy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wróbelków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odleciały.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Nauczycielka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podchodziła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do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każdego  </a:t>
            </a:r>
            <a:r>
              <a:rPr sz="1400" spc="-140" dirty="0">
                <a:latin typeface="Verdana"/>
                <a:cs typeface="Verdana"/>
              </a:rPr>
              <a:t>z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uczniów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pomagała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65" dirty="0">
                <a:latin typeface="Verdana"/>
                <a:cs typeface="Verdana"/>
              </a:rPr>
              <a:t>mu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się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dostać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na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gałązkę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dębu.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Kiedy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ostatni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już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był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na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drzewie,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pani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powiedziała: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7571" y="1987295"/>
            <a:ext cx="3046476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3488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latin typeface="Trebuchet MS"/>
                <a:cs typeface="Trebuchet MS"/>
              </a:rPr>
              <a:t>Pogorszenie</a:t>
            </a:r>
            <a:r>
              <a:rPr sz="1600" b="1" spc="-18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koncentracji</a:t>
            </a:r>
            <a:r>
              <a:rPr sz="1600" b="1" spc="-14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i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15" dirty="0">
                <a:latin typeface="Trebuchet MS"/>
                <a:cs typeface="Trebuchet MS"/>
              </a:rPr>
              <a:t>uwagi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dłużej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wykonuje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proste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dla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niego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zadania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ćwiczenia,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</a:t>
            </a:r>
            <a:r>
              <a:rPr sz="1400" spc="-3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rozkojarzone,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wykonywanie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czynności,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które </a:t>
            </a:r>
            <a:r>
              <a:rPr sz="1400" spc="-80" dirty="0">
                <a:solidFill>
                  <a:srgbClr val="494948"/>
                </a:solidFill>
                <a:latin typeface="Verdana"/>
                <a:cs typeface="Verdana"/>
              </a:rPr>
              <a:t>robiło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 pory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je </a:t>
            </a:r>
            <a:r>
              <a:rPr sz="1400" spc="-75" dirty="0">
                <a:solidFill>
                  <a:srgbClr val="494948"/>
                </a:solidFill>
                <a:latin typeface="Verdana"/>
                <a:cs typeface="Verdana"/>
              </a:rPr>
              <a:t>lubiło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przychodzi </a:t>
            </a:r>
            <a:r>
              <a:rPr sz="1400" spc="-170" dirty="0">
                <a:solidFill>
                  <a:srgbClr val="494948"/>
                </a:solidFill>
                <a:latin typeface="Verdana"/>
                <a:cs typeface="Verdana"/>
              </a:rPr>
              <a:t>mu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trudem, 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oznaką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osłabienia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koncentracji  </a:t>
            </a:r>
            <a:r>
              <a:rPr sz="14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uwagi.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sytuacji warto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zadbać 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środowisko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pracy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przy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odrabianiu lekcji,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zawsze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było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uporządkowane oraz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postarajmy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zminimalizować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ilość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bodźców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wokół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naszego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dziecka.</a:t>
            </a:r>
            <a:r>
              <a:rPr sz="1400" spc="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Przed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nauką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warto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dobrze</a:t>
            </a:r>
            <a:r>
              <a:rPr sz="1400" spc="-27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wywietrzyć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pokój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postarać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się,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aby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temperatura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powietrza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pomieszczeniu wynosiła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20-22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stopnie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Celsjusza.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6755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14" dirty="0">
                <a:latin typeface="Verdana"/>
                <a:cs typeface="Verdana"/>
              </a:rPr>
              <a:t>Proszę </a:t>
            </a:r>
            <a:r>
              <a:rPr sz="1400" spc="-105" dirty="0">
                <a:latin typeface="Verdana"/>
                <a:cs typeface="Verdana"/>
              </a:rPr>
              <a:t>położyć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0" dirty="0">
                <a:latin typeface="Verdana"/>
                <a:cs typeface="Verdana"/>
              </a:rPr>
              <a:t>na brzuszku wygodnie, </a:t>
            </a:r>
            <a:r>
              <a:rPr sz="1400" spc="-90" dirty="0">
                <a:latin typeface="Verdana"/>
                <a:cs typeface="Verdana"/>
              </a:rPr>
              <a:t>o </a:t>
            </a:r>
            <a:r>
              <a:rPr sz="1400" spc="-130" dirty="0">
                <a:latin typeface="Verdana"/>
                <a:cs typeface="Verdana"/>
              </a:rPr>
              <a:t>tak, </a:t>
            </a:r>
            <a:r>
              <a:rPr sz="1400" spc="-145" dirty="0">
                <a:latin typeface="Verdana"/>
                <a:cs typeface="Verdana"/>
              </a:rPr>
              <a:t>jak</a:t>
            </a:r>
            <a:r>
              <a:rPr sz="1400" spc="20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najwygodniej. </a:t>
            </a:r>
            <a:r>
              <a:rPr sz="1400" spc="-135" dirty="0">
                <a:latin typeface="Verdana"/>
                <a:cs typeface="Verdana"/>
              </a:rPr>
              <a:t>Rozkładamy </a:t>
            </a:r>
            <a:r>
              <a:rPr sz="1400" spc="-125" dirty="0">
                <a:latin typeface="Verdana"/>
                <a:cs typeface="Verdana"/>
              </a:rPr>
              <a:t>szeroko </a:t>
            </a:r>
            <a:r>
              <a:rPr sz="1400" spc="-135" dirty="0">
                <a:latin typeface="Verdana"/>
                <a:cs typeface="Verdana"/>
              </a:rPr>
              <a:t>skrzydełka,  oddychamy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wolno,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spokojnie.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Przywieramy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całym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ciałem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co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drzewa.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Czujemy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zapach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kory,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miły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powiew</a:t>
            </a:r>
            <a:r>
              <a:rPr sz="1400" spc="-17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wiatru,  </a:t>
            </a:r>
            <a:r>
              <a:rPr sz="1400" spc="-135" dirty="0">
                <a:latin typeface="Verdana"/>
                <a:cs typeface="Verdana"/>
              </a:rPr>
              <a:t>odpoczywamy. </a:t>
            </a:r>
            <a:r>
              <a:rPr sz="1400" spc="-145" dirty="0">
                <a:latin typeface="Verdana"/>
                <a:cs typeface="Verdana"/>
              </a:rPr>
              <a:t>Oddychamy </a:t>
            </a:r>
            <a:r>
              <a:rPr sz="1400" spc="-120" dirty="0">
                <a:latin typeface="Verdana"/>
                <a:cs typeface="Verdana"/>
              </a:rPr>
              <a:t>miarowo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4" dirty="0">
                <a:latin typeface="Verdana"/>
                <a:cs typeface="Verdana"/>
              </a:rPr>
              <a:t>spokojnie. </a:t>
            </a:r>
            <a:r>
              <a:rPr sz="1400" spc="-130" dirty="0">
                <a:latin typeface="Verdana"/>
                <a:cs typeface="Verdana"/>
              </a:rPr>
              <a:t>Wyobraźcie </a:t>
            </a:r>
            <a:r>
              <a:rPr sz="1400" spc="-114" dirty="0">
                <a:latin typeface="Verdana"/>
                <a:cs typeface="Verdana"/>
              </a:rPr>
              <a:t>sobie, </a:t>
            </a:r>
            <a:r>
              <a:rPr sz="1400" spc="-125" dirty="0">
                <a:latin typeface="Verdana"/>
                <a:cs typeface="Verdana"/>
              </a:rPr>
              <a:t>małe </a:t>
            </a:r>
            <a:r>
              <a:rPr sz="1400" spc="-110" dirty="0">
                <a:latin typeface="Verdana"/>
                <a:cs typeface="Verdana"/>
              </a:rPr>
              <a:t>wróbelki, </a:t>
            </a:r>
            <a:r>
              <a:rPr sz="1400" spc="-140" dirty="0">
                <a:latin typeface="Verdana"/>
                <a:cs typeface="Verdana"/>
              </a:rPr>
              <a:t>że </a:t>
            </a:r>
            <a:r>
              <a:rPr sz="1400" spc="-110" dirty="0">
                <a:latin typeface="Verdana"/>
                <a:cs typeface="Verdana"/>
              </a:rPr>
              <a:t>powiew wiatru </a:t>
            </a:r>
            <a:r>
              <a:rPr sz="1400" spc="-130" dirty="0">
                <a:latin typeface="Verdana"/>
                <a:cs typeface="Verdana"/>
              </a:rPr>
              <a:t>mógłby  </a:t>
            </a:r>
            <a:r>
              <a:rPr sz="1400" spc="-145" dirty="0">
                <a:latin typeface="Verdana"/>
                <a:cs typeface="Verdana"/>
              </a:rPr>
              <a:t>was </a:t>
            </a:r>
            <a:r>
              <a:rPr sz="1400" spc="-110" dirty="0">
                <a:latin typeface="Verdana"/>
                <a:cs typeface="Verdana"/>
              </a:rPr>
              <a:t>unieść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0" dirty="0">
                <a:latin typeface="Verdana"/>
                <a:cs typeface="Verdana"/>
              </a:rPr>
              <a:t>powietrze </a:t>
            </a:r>
            <a:r>
              <a:rPr sz="1400" spc="-135" dirty="0">
                <a:latin typeface="Verdana"/>
                <a:cs typeface="Verdana"/>
              </a:rPr>
              <a:t>tak, </a:t>
            </a:r>
            <a:r>
              <a:rPr sz="1400" spc="-140" dirty="0">
                <a:latin typeface="Verdana"/>
                <a:cs typeface="Verdana"/>
              </a:rPr>
              <a:t>jak </a:t>
            </a:r>
            <a:r>
              <a:rPr sz="1400" spc="-110" dirty="0">
                <a:latin typeface="Verdana"/>
                <a:cs typeface="Verdana"/>
              </a:rPr>
              <a:t>unosi </a:t>
            </a:r>
            <a:r>
              <a:rPr sz="1400" spc="-95" dirty="0">
                <a:latin typeface="Verdana"/>
                <a:cs typeface="Verdana"/>
              </a:rPr>
              <a:t>liście. </a:t>
            </a:r>
            <a:r>
              <a:rPr sz="1400" spc="-125" dirty="0">
                <a:latin typeface="Verdana"/>
                <a:cs typeface="Verdana"/>
              </a:rPr>
              <a:t>Czujecie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14" dirty="0">
                <a:latin typeface="Verdana"/>
                <a:cs typeface="Verdana"/>
              </a:rPr>
              <a:t>wspaniale. Proszę </a:t>
            </a:r>
            <a:r>
              <a:rPr sz="1400" spc="-110" dirty="0">
                <a:latin typeface="Verdana"/>
                <a:cs typeface="Verdana"/>
              </a:rPr>
              <a:t>lekko </a:t>
            </a:r>
            <a:r>
              <a:rPr sz="1400" spc="-114" dirty="0">
                <a:latin typeface="Verdana"/>
                <a:cs typeface="Verdana"/>
              </a:rPr>
              <a:t>poruszać </a:t>
            </a:r>
            <a:r>
              <a:rPr sz="1400" spc="-130" dirty="0">
                <a:latin typeface="Verdana"/>
                <a:cs typeface="Verdana"/>
              </a:rPr>
              <a:t>skrzydełkami, </a:t>
            </a:r>
            <a:r>
              <a:rPr sz="1400" spc="-140" dirty="0">
                <a:latin typeface="Verdana"/>
                <a:cs typeface="Verdana"/>
              </a:rPr>
              <a:t>raz,  </a:t>
            </a:r>
            <a:r>
              <a:rPr sz="1400" spc="-135" dirty="0">
                <a:latin typeface="Verdana"/>
                <a:cs typeface="Verdana"/>
              </a:rPr>
              <a:t>dwa,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wolniutko,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a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teraz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troszkę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szybciej,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raz,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dwa...</a:t>
            </a:r>
            <a:endParaRPr sz="140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spc="-135" dirty="0">
                <a:latin typeface="Verdana"/>
                <a:cs typeface="Verdana"/>
              </a:rPr>
              <a:t>Skrzydełka </a:t>
            </a:r>
            <a:r>
              <a:rPr sz="1400" spc="-130" dirty="0">
                <a:latin typeface="Verdana"/>
                <a:cs typeface="Verdana"/>
              </a:rPr>
              <a:t>małego </a:t>
            </a:r>
            <a:r>
              <a:rPr sz="1400" spc="-110" dirty="0">
                <a:latin typeface="Verdana"/>
                <a:cs typeface="Verdana"/>
              </a:rPr>
              <a:t>wróbelka </a:t>
            </a:r>
            <a:r>
              <a:rPr sz="1400" spc="-140" dirty="0">
                <a:latin typeface="Verdana"/>
                <a:cs typeface="Verdana"/>
              </a:rPr>
              <a:t>jak </a:t>
            </a:r>
            <a:r>
              <a:rPr sz="1400" spc="-125" dirty="0">
                <a:latin typeface="Verdana"/>
                <a:cs typeface="Verdana"/>
              </a:rPr>
              <a:t>skrzydła </a:t>
            </a:r>
            <a:r>
              <a:rPr sz="1400" spc="-110" dirty="0">
                <a:latin typeface="Verdana"/>
                <a:cs typeface="Verdana"/>
              </a:rPr>
              <a:t>latawca lekko </a:t>
            </a:r>
            <a:r>
              <a:rPr sz="1400" spc="-120" dirty="0">
                <a:latin typeface="Verdana"/>
                <a:cs typeface="Verdana"/>
              </a:rPr>
              <a:t>poruszały się.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45" dirty="0">
                <a:latin typeface="Verdana"/>
                <a:cs typeface="Verdana"/>
              </a:rPr>
              <a:t>Odpychamy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25" dirty="0">
                <a:latin typeface="Verdana"/>
                <a:cs typeface="Verdana"/>
              </a:rPr>
              <a:t>nóżkami </a:t>
            </a:r>
            <a:r>
              <a:rPr sz="1400" spc="-95" dirty="0">
                <a:latin typeface="Verdana"/>
                <a:cs typeface="Verdana"/>
              </a:rPr>
              <a:t>od </a:t>
            </a:r>
            <a:r>
              <a:rPr sz="1400" spc="-120" dirty="0">
                <a:latin typeface="Verdana"/>
                <a:cs typeface="Verdana"/>
              </a:rPr>
              <a:t>gałązki 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5" dirty="0">
                <a:latin typeface="Verdana"/>
                <a:cs typeface="Verdana"/>
              </a:rPr>
              <a:t>płyniemy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0" dirty="0">
                <a:latin typeface="Verdana"/>
                <a:cs typeface="Verdana"/>
              </a:rPr>
              <a:t>powietrzu, </a:t>
            </a:r>
            <a:r>
              <a:rPr sz="1400" spc="-125" dirty="0">
                <a:latin typeface="Verdana"/>
                <a:cs typeface="Verdana"/>
              </a:rPr>
              <a:t>płyniemy </a:t>
            </a:r>
            <a:r>
              <a:rPr sz="1400" spc="-155" dirty="0">
                <a:latin typeface="Verdana"/>
                <a:cs typeface="Verdana"/>
              </a:rPr>
              <a:t>razem.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40" dirty="0">
                <a:latin typeface="Verdana"/>
                <a:cs typeface="Verdana"/>
              </a:rPr>
              <a:t>Nasz </a:t>
            </a:r>
            <a:r>
              <a:rPr sz="1400" spc="-110" dirty="0">
                <a:latin typeface="Verdana"/>
                <a:cs typeface="Verdana"/>
              </a:rPr>
              <a:t>wróbelek </a:t>
            </a:r>
            <a:r>
              <a:rPr sz="1400" spc="-105" dirty="0">
                <a:latin typeface="Verdana"/>
                <a:cs typeface="Verdana"/>
              </a:rPr>
              <a:t>poczuł, </a:t>
            </a:r>
            <a:r>
              <a:rPr sz="1400" spc="-140" dirty="0">
                <a:latin typeface="Verdana"/>
                <a:cs typeface="Verdana"/>
              </a:rPr>
              <a:t>że </a:t>
            </a:r>
            <a:r>
              <a:rPr sz="1400" spc="-125" dirty="0">
                <a:latin typeface="Verdana"/>
                <a:cs typeface="Verdana"/>
              </a:rPr>
              <a:t>skrzydła </a:t>
            </a:r>
            <a:r>
              <a:rPr sz="1400" spc="-160" dirty="0">
                <a:latin typeface="Verdana"/>
                <a:cs typeface="Verdana"/>
              </a:rPr>
              <a:t>same </a:t>
            </a:r>
            <a:r>
              <a:rPr sz="1400" spc="-130" dirty="0">
                <a:latin typeface="Verdana"/>
                <a:cs typeface="Verdana"/>
              </a:rPr>
              <a:t>go </a:t>
            </a:r>
            <a:r>
              <a:rPr sz="1400" spc="-135" dirty="0">
                <a:latin typeface="Verdana"/>
                <a:cs typeface="Verdana"/>
              </a:rPr>
              <a:t>unoszą. </a:t>
            </a:r>
            <a:r>
              <a:rPr sz="1400" spc="-125" dirty="0">
                <a:latin typeface="Verdana"/>
                <a:cs typeface="Verdana"/>
              </a:rPr>
              <a:t>Obok </a:t>
            </a:r>
            <a:r>
              <a:rPr sz="1400" spc="-120" dirty="0">
                <a:latin typeface="Verdana"/>
                <a:cs typeface="Verdana"/>
              </a:rPr>
              <a:t>niego, </a:t>
            </a:r>
            <a:r>
              <a:rPr sz="1400" spc="25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14" dirty="0">
                <a:latin typeface="Verdana"/>
                <a:cs typeface="Verdana"/>
              </a:rPr>
              <a:t>boku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20" dirty="0">
                <a:latin typeface="Verdana"/>
                <a:cs typeface="Verdana"/>
              </a:rPr>
              <a:t>tyłu,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0" dirty="0">
                <a:latin typeface="Verdana"/>
                <a:cs typeface="Verdana"/>
              </a:rPr>
              <a:t>nad nim fruwały </a:t>
            </a:r>
            <a:r>
              <a:rPr sz="1400" spc="-110" dirty="0">
                <a:latin typeface="Verdana"/>
                <a:cs typeface="Verdana"/>
              </a:rPr>
              <a:t>inne </a:t>
            </a:r>
            <a:r>
              <a:rPr sz="1400" spc="-105" dirty="0">
                <a:latin typeface="Verdana"/>
                <a:cs typeface="Verdana"/>
              </a:rPr>
              <a:t>wróbelki. Poruszał </a:t>
            </a:r>
            <a:r>
              <a:rPr sz="1400" spc="-110" dirty="0">
                <a:latin typeface="Verdana"/>
                <a:cs typeface="Verdana"/>
              </a:rPr>
              <a:t>lekko </a:t>
            </a:r>
            <a:r>
              <a:rPr sz="1400" spc="-125" dirty="0">
                <a:latin typeface="Verdana"/>
                <a:cs typeface="Verdana"/>
              </a:rPr>
              <a:t>skrzydłami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05" dirty="0">
                <a:latin typeface="Verdana"/>
                <a:cs typeface="Verdana"/>
              </a:rPr>
              <a:t>wzbijał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35" dirty="0">
                <a:latin typeface="Verdana"/>
                <a:cs typeface="Verdana"/>
              </a:rPr>
              <a:t>górę,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90" dirty="0">
                <a:latin typeface="Verdana"/>
                <a:cs typeface="Verdana"/>
              </a:rPr>
              <a:t>błękit </a:t>
            </a:r>
            <a:r>
              <a:rPr sz="1400" spc="-120" dirty="0">
                <a:latin typeface="Verdana"/>
                <a:cs typeface="Verdana"/>
              </a:rPr>
              <a:t>nieba.  Czuł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20" dirty="0">
                <a:latin typeface="Verdana"/>
                <a:cs typeface="Verdana"/>
              </a:rPr>
              <a:t>tak </a:t>
            </a:r>
            <a:r>
              <a:rPr sz="1400" spc="-110" dirty="0">
                <a:latin typeface="Verdana"/>
                <a:cs typeface="Verdana"/>
              </a:rPr>
              <a:t>lekko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0" dirty="0">
                <a:latin typeface="Verdana"/>
                <a:cs typeface="Verdana"/>
              </a:rPr>
              <a:t>swobodnie, </a:t>
            </a:r>
            <a:r>
              <a:rPr sz="1400" spc="-100" dirty="0">
                <a:latin typeface="Verdana"/>
                <a:cs typeface="Verdana"/>
              </a:rPr>
              <a:t>było </a:t>
            </a:r>
            <a:r>
              <a:rPr sz="1400" spc="-160" dirty="0">
                <a:latin typeface="Verdana"/>
                <a:cs typeface="Verdana"/>
              </a:rPr>
              <a:t>mu </a:t>
            </a:r>
            <a:r>
              <a:rPr sz="1400" spc="-120" dirty="0">
                <a:latin typeface="Verdana"/>
                <a:cs typeface="Verdana"/>
              </a:rPr>
              <a:t>tak </a:t>
            </a:r>
            <a:r>
              <a:rPr sz="1400" spc="-135" dirty="0">
                <a:latin typeface="Verdana"/>
                <a:cs typeface="Verdana"/>
              </a:rPr>
              <a:t>przyjemnie! </a:t>
            </a:r>
            <a:r>
              <a:rPr sz="1400" spc="-105" dirty="0">
                <a:latin typeface="Verdana"/>
                <a:cs typeface="Verdana"/>
              </a:rPr>
              <a:t>Popatrzył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95" dirty="0">
                <a:latin typeface="Verdana"/>
                <a:cs typeface="Verdana"/>
              </a:rPr>
              <a:t>dół, </a:t>
            </a:r>
            <a:r>
              <a:rPr sz="1400" spc="-105" dirty="0">
                <a:latin typeface="Verdana"/>
                <a:cs typeface="Verdana"/>
              </a:rPr>
              <a:t>wznosił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14" dirty="0">
                <a:latin typeface="Verdana"/>
                <a:cs typeface="Verdana"/>
              </a:rPr>
              <a:t>nad </a:t>
            </a:r>
            <a:r>
              <a:rPr sz="1400" spc="-110" dirty="0">
                <a:latin typeface="Verdana"/>
                <a:cs typeface="Verdana"/>
              </a:rPr>
              <a:t>zielonymi </a:t>
            </a:r>
            <a:r>
              <a:rPr sz="1400" spc="-120" dirty="0">
                <a:latin typeface="Verdana"/>
                <a:cs typeface="Verdana"/>
              </a:rPr>
              <a:t>koronami  </a:t>
            </a:r>
            <a:r>
              <a:rPr sz="1400" spc="-130" dirty="0">
                <a:latin typeface="Verdana"/>
                <a:cs typeface="Verdana"/>
              </a:rPr>
              <a:t>drzew.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Dookoła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rozciągał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piękny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park.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Nie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spiesząc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się,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ślad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45" dirty="0">
                <a:latin typeface="Verdana"/>
                <a:cs typeface="Verdana"/>
              </a:rPr>
              <a:t>za</a:t>
            </a:r>
            <a:r>
              <a:rPr sz="1400" spc="-21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nauczycielką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leciał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górę,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słońca.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Ciepłe  </a:t>
            </a:r>
            <a:r>
              <a:rPr sz="1400" spc="-110" dirty="0">
                <a:latin typeface="Verdana"/>
                <a:cs typeface="Verdana"/>
              </a:rPr>
              <a:t>słoneczko </a:t>
            </a:r>
            <a:r>
              <a:rPr sz="1400" spc="-105" dirty="0">
                <a:latin typeface="Verdana"/>
                <a:cs typeface="Verdana"/>
              </a:rPr>
              <a:t>wychyliło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40" dirty="0">
                <a:latin typeface="Verdana"/>
                <a:cs typeface="Verdana"/>
              </a:rPr>
              <a:t>zza </a:t>
            </a:r>
            <a:r>
              <a:rPr sz="1400" spc="-120" dirty="0">
                <a:latin typeface="Verdana"/>
                <a:cs typeface="Verdana"/>
              </a:rPr>
              <a:t>chmurki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0" dirty="0">
                <a:latin typeface="Verdana"/>
                <a:cs typeface="Verdana"/>
              </a:rPr>
              <a:t>ciekawie </a:t>
            </a:r>
            <a:r>
              <a:rPr sz="1400" spc="-105" dirty="0">
                <a:latin typeface="Verdana"/>
                <a:cs typeface="Verdana"/>
              </a:rPr>
              <a:t>spoglądało </a:t>
            </a:r>
            <a:r>
              <a:rPr sz="1400" spc="-130" dirty="0">
                <a:latin typeface="Verdana"/>
                <a:cs typeface="Verdana"/>
              </a:rPr>
              <a:t>na </a:t>
            </a:r>
            <a:r>
              <a:rPr sz="1400" spc="-105" dirty="0">
                <a:latin typeface="Verdana"/>
                <a:cs typeface="Verdana"/>
              </a:rPr>
              <a:t>wróbelki. </a:t>
            </a:r>
            <a:r>
              <a:rPr sz="1400" spc="-90" dirty="0">
                <a:latin typeface="Verdana"/>
                <a:cs typeface="Verdana"/>
              </a:rPr>
              <a:t>Posłało </a:t>
            </a:r>
            <a:r>
              <a:rPr sz="1400" spc="-135" dirty="0">
                <a:latin typeface="Verdana"/>
                <a:cs typeface="Verdana"/>
              </a:rPr>
              <a:t>promyczek, </a:t>
            </a:r>
            <a:r>
              <a:rPr sz="1400" spc="-125" dirty="0">
                <a:latin typeface="Verdana"/>
                <a:cs typeface="Verdana"/>
              </a:rPr>
              <a:t>który </a:t>
            </a:r>
            <a:r>
              <a:rPr sz="1400" spc="-110" dirty="0">
                <a:latin typeface="Verdana"/>
                <a:cs typeface="Verdana"/>
              </a:rPr>
              <a:t>ciepłym  </a:t>
            </a:r>
            <a:r>
              <a:rPr sz="1400" spc="-120" dirty="0">
                <a:latin typeface="Verdana"/>
                <a:cs typeface="Verdana"/>
              </a:rPr>
              <a:t>dotykiem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przyjemnie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go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pogłaskał.</a:t>
            </a:r>
            <a:r>
              <a:rPr sz="1400" spc="-204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Wróbelek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wznosił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górę,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wyżej</a:t>
            </a:r>
            <a:r>
              <a:rPr sz="1400" spc="-18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wyżej.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Czuł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9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lekko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8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swobodnie.</a:t>
            </a:r>
            <a:r>
              <a:rPr sz="1400" spc="-19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Teraz  </a:t>
            </a:r>
            <a:r>
              <a:rPr sz="1400" spc="-110" dirty="0">
                <a:latin typeface="Verdana"/>
                <a:cs typeface="Verdana"/>
              </a:rPr>
              <a:t>przelatywał</a:t>
            </a:r>
            <a:r>
              <a:rPr sz="1400" spc="-24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nad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łączką,</a:t>
            </a:r>
            <a:r>
              <a:rPr sz="1400" spc="-2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zatoczył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koło,</a:t>
            </a:r>
            <a:r>
              <a:rPr sz="1400" spc="-2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jedno,</a:t>
            </a:r>
            <a:r>
              <a:rPr sz="1400" spc="-22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drugie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wolniutko</a:t>
            </a:r>
            <a:r>
              <a:rPr sz="1400" spc="-2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sfruwał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dół.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69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464" y="1617954"/>
            <a:ext cx="832675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120" dirty="0">
                <a:latin typeface="Verdana"/>
                <a:cs typeface="Verdana"/>
              </a:rPr>
              <a:t>Był nad </a:t>
            </a:r>
            <a:r>
              <a:rPr sz="1400" spc="-155" dirty="0">
                <a:latin typeface="Verdana"/>
                <a:cs typeface="Verdana"/>
              </a:rPr>
              <a:t>małym </a:t>
            </a:r>
            <a:r>
              <a:rPr sz="1400" spc="-140" dirty="0">
                <a:latin typeface="Verdana"/>
                <a:cs typeface="Verdana"/>
              </a:rPr>
              <a:t>strumyczkiem, </a:t>
            </a:r>
            <a:r>
              <a:rPr sz="1400" spc="-135" dirty="0">
                <a:latin typeface="Verdana"/>
                <a:cs typeface="Verdana"/>
              </a:rPr>
              <a:t>przy brzegu, </a:t>
            </a:r>
            <a:r>
              <a:rPr sz="1400" spc="-120" dirty="0">
                <a:latin typeface="Verdana"/>
                <a:cs typeface="Verdana"/>
              </a:rPr>
              <a:t>którego </a:t>
            </a:r>
            <a:r>
              <a:rPr sz="1400" spc="-135" dirty="0">
                <a:latin typeface="Verdana"/>
                <a:cs typeface="Verdana"/>
              </a:rPr>
              <a:t>wygrzewał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5" dirty="0">
                <a:latin typeface="Verdana"/>
                <a:cs typeface="Verdana"/>
              </a:rPr>
              <a:t>na </a:t>
            </a:r>
            <a:r>
              <a:rPr sz="1400" spc="-114" dirty="0">
                <a:latin typeface="Verdana"/>
                <a:cs typeface="Verdana"/>
              </a:rPr>
              <a:t>słoneczku </a:t>
            </a:r>
            <a:r>
              <a:rPr sz="1400" spc="-135" dirty="0">
                <a:latin typeface="Verdana"/>
                <a:cs typeface="Verdana"/>
              </a:rPr>
              <a:t>zajączek. </a:t>
            </a:r>
            <a:r>
              <a:rPr sz="1400" spc="-120" dirty="0">
                <a:latin typeface="Verdana"/>
                <a:cs typeface="Verdana"/>
              </a:rPr>
              <a:t>Sfrunął </a:t>
            </a:r>
            <a:r>
              <a:rPr sz="1400" spc="-135" dirty="0">
                <a:latin typeface="Verdana"/>
                <a:cs typeface="Verdana"/>
              </a:rPr>
              <a:t>jeszcze </a:t>
            </a:r>
            <a:r>
              <a:rPr sz="1400" spc="-125" dirty="0">
                <a:latin typeface="Verdana"/>
                <a:cs typeface="Verdana"/>
              </a:rPr>
              <a:t>niżej,  </a:t>
            </a:r>
            <a:r>
              <a:rPr sz="1400" spc="-120" dirty="0">
                <a:latin typeface="Verdana"/>
                <a:cs typeface="Verdana"/>
              </a:rPr>
              <a:t>nad </a:t>
            </a:r>
            <a:r>
              <a:rPr sz="1400" spc="-160" dirty="0">
                <a:latin typeface="Verdana"/>
                <a:cs typeface="Verdana"/>
              </a:rPr>
              <a:t>samą </a:t>
            </a:r>
            <a:r>
              <a:rPr sz="1400" spc="-95" dirty="0">
                <a:latin typeface="Verdana"/>
                <a:cs typeface="Verdana"/>
              </a:rPr>
              <a:t>taflę </a:t>
            </a:r>
            <a:r>
              <a:rPr sz="1400" spc="-140" dirty="0">
                <a:latin typeface="Verdana"/>
                <a:cs typeface="Verdana"/>
              </a:rPr>
              <a:t>wody, </a:t>
            </a:r>
            <a:r>
              <a:rPr sz="1400" spc="-114" dirty="0">
                <a:latin typeface="Verdana"/>
                <a:cs typeface="Verdana"/>
              </a:rPr>
              <a:t>zobaczył </a:t>
            </a:r>
            <a:r>
              <a:rPr sz="1400" spc="-110" dirty="0">
                <a:latin typeface="Verdana"/>
                <a:cs typeface="Verdana"/>
              </a:rPr>
              <a:t>kolorowe </a:t>
            </a:r>
            <a:r>
              <a:rPr sz="1400" spc="-125" dirty="0">
                <a:latin typeface="Verdana"/>
                <a:cs typeface="Verdana"/>
              </a:rPr>
              <a:t>rybki, </a:t>
            </a:r>
            <a:r>
              <a:rPr sz="1400" spc="-140" dirty="0">
                <a:latin typeface="Verdana"/>
                <a:cs typeface="Verdana"/>
              </a:rPr>
              <a:t>jak </a:t>
            </a:r>
            <a:r>
              <a:rPr sz="1400" spc="-95" dirty="0">
                <a:latin typeface="Verdana"/>
                <a:cs typeface="Verdana"/>
              </a:rPr>
              <a:t>wolno </a:t>
            </a:r>
            <a:r>
              <a:rPr sz="1400" spc="-114" dirty="0">
                <a:latin typeface="Verdana"/>
                <a:cs typeface="Verdana"/>
              </a:rPr>
              <a:t>płynęły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35" dirty="0">
                <a:latin typeface="Verdana"/>
                <a:cs typeface="Verdana"/>
              </a:rPr>
              <a:t>nurtem, </a:t>
            </a:r>
            <a:r>
              <a:rPr sz="1400" spc="-125" dirty="0">
                <a:latin typeface="Verdana"/>
                <a:cs typeface="Verdana"/>
              </a:rPr>
              <a:t>usłyszał, </a:t>
            </a:r>
            <a:r>
              <a:rPr sz="1400" spc="-140" dirty="0">
                <a:latin typeface="Verdana"/>
                <a:cs typeface="Verdana"/>
              </a:rPr>
              <a:t>jak </a:t>
            </a:r>
            <a:r>
              <a:rPr sz="1400" spc="-150" dirty="0">
                <a:latin typeface="Verdana"/>
                <a:cs typeface="Verdana"/>
              </a:rPr>
              <a:t>kumkają </a:t>
            </a:r>
            <a:r>
              <a:rPr sz="1400" spc="-140" dirty="0">
                <a:latin typeface="Verdana"/>
                <a:cs typeface="Verdana"/>
              </a:rPr>
              <a:t>żabki: </a:t>
            </a:r>
            <a:r>
              <a:rPr sz="1400" spc="-160" dirty="0">
                <a:latin typeface="Verdana"/>
                <a:cs typeface="Verdana"/>
              </a:rPr>
              <a:t>kum,  </a:t>
            </a:r>
            <a:r>
              <a:rPr sz="1400" spc="-155" dirty="0">
                <a:latin typeface="Verdana"/>
                <a:cs typeface="Verdana"/>
              </a:rPr>
              <a:t>kum,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rozmawiając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między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sobą.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90" dirty="0">
                <a:latin typeface="Verdana"/>
                <a:cs typeface="Verdana"/>
              </a:rPr>
              <a:t>Poczuł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zapach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łąki,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kwiatów.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Wciągał</a:t>
            </a:r>
            <a:r>
              <a:rPr sz="1400" spc="-17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głęboko</a:t>
            </a:r>
            <a:r>
              <a:rPr sz="1400" spc="-160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ten</a:t>
            </a:r>
            <a:r>
              <a:rPr sz="1400" spc="-16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zapach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siebie.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Sfrunął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20" dirty="0">
                <a:latin typeface="Verdana"/>
                <a:cs typeface="Verdana"/>
              </a:rPr>
              <a:t>nad  </a:t>
            </a:r>
            <a:r>
              <a:rPr sz="1400" spc="-130" dirty="0">
                <a:latin typeface="Verdana"/>
                <a:cs typeface="Verdana"/>
              </a:rPr>
              <a:t>brzeg </a:t>
            </a:r>
            <a:r>
              <a:rPr sz="1400" spc="-145" dirty="0">
                <a:latin typeface="Verdana"/>
                <a:cs typeface="Verdana"/>
              </a:rPr>
              <a:t>strumyka, </a:t>
            </a:r>
            <a:r>
              <a:rPr sz="1400" spc="-100" dirty="0">
                <a:latin typeface="Verdana"/>
                <a:cs typeface="Verdana"/>
              </a:rPr>
              <a:t>usiadł </a:t>
            </a:r>
            <a:r>
              <a:rPr sz="1400" spc="-135" dirty="0">
                <a:latin typeface="Verdana"/>
                <a:cs typeface="Verdana"/>
              </a:rPr>
              <a:t>na </a:t>
            </a:r>
            <a:r>
              <a:rPr sz="1400" spc="-155" dirty="0">
                <a:latin typeface="Verdana"/>
                <a:cs typeface="Verdana"/>
              </a:rPr>
              <a:t>małym </a:t>
            </a:r>
            <a:r>
              <a:rPr sz="1400" spc="-150" dirty="0">
                <a:latin typeface="Verdana"/>
                <a:cs typeface="Verdana"/>
              </a:rPr>
              <a:t>kamyczku, </a:t>
            </a:r>
            <a:r>
              <a:rPr sz="1400" spc="-100" dirty="0">
                <a:latin typeface="Verdana"/>
                <a:cs typeface="Verdana"/>
              </a:rPr>
              <a:t>nachylił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90" dirty="0">
                <a:latin typeface="Verdana"/>
                <a:cs typeface="Verdana"/>
              </a:rPr>
              <a:t>napił </a:t>
            </a:r>
            <a:r>
              <a:rPr sz="1400" spc="-135" dirty="0">
                <a:latin typeface="Verdana"/>
                <a:cs typeface="Verdana"/>
              </a:rPr>
              <a:t>wody. </a:t>
            </a:r>
            <a:r>
              <a:rPr sz="1400" spc="-125" dirty="0">
                <a:latin typeface="Verdana"/>
                <a:cs typeface="Verdana"/>
              </a:rPr>
              <a:t>Była </a:t>
            </a:r>
            <a:r>
              <a:rPr sz="1400" spc="-130" dirty="0">
                <a:latin typeface="Verdana"/>
                <a:cs typeface="Verdana"/>
              </a:rPr>
              <a:t>zimna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5" dirty="0">
                <a:latin typeface="Verdana"/>
                <a:cs typeface="Verdana"/>
              </a:rPr>
              <a:t>orzeźwiająca. </a:t>
            </a:r>
            <a:r>
              <a:rPr sz="1400" spc="-95" dirty="0">
                <a:latin typeface="Verdana"/>
                <a:cs typeface="Verdana"/>
              </a:rPr>
              <a:t>Posłuchał </a:t>
            </a:r>
            <a:r>
              <a:rPr sz="1400" spc="30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szemrzącego </a:t>
            </a:r>
            <a:r>
              <a:rPr sz="1400" spc="-145" dirty="0">
                <a:latin typeface="Verdana"/>
                <a:cs typeface="Verdana"/>
              </a:rPr>
              <a:t>strumyka. </a:t>
            </a:r>
            <a:r>
              <a:rPr sz="1400" spc="-125" dirty="0">
                <a:latin typeface="Verdana"/>
                <a:cs typeface="Verdana"/>
              </a:rPr>
              <a:t>Odpoczywał. </a:t>
            </a:r>
            <a:r>
              <a:rPr sz="1400" spc="-130" dirty="0">
                <a:latin typeface="Verdana"/>
                <a:cs typeface="Verdana"/>
              </a:rPr>
              <a:t>Wiatr </a:t>
            </a:r>
            <a:r>
              <a:rPr sz="1400" spc="-110" dirty="0">
                <a:latin typeface="Verdana"/>
                <a:cs typeface="Verdana"/>
              </a:rPr>
              <a:t>lekko </a:t>
            </a:r>
            <a:r>
              <a:rPr sz="1400" spc="-135" dirty="0">
                <a:latin typeface="Verdana"/>
                <a:cs typeface="Verdana"/>
              </a:rPr>
              <a:t>muskał </a:t>
            </a:r>
            <a:r>
              <a:rPr sz="1400" spc="-160" dirty="0">
                <a:latin typeface="Verdana"/>
                <a:cs typeface="Verdana"/>
              </a:rPr>
              <a:t>mu </a:t>
            </a:r>
            <a:r>
              <a:rPr sz="1400" spc="-110" dirty="0">
                <a:latin typeface="Verdana"/>
                <a:cs typeface="Verdana"/>
              </a:rPr>
              <a:t>piórka. </a:t>
            </a:r>
            <a:r>
              <a:rPr sz="1400" spc="-95" dirty="0">
                <a:latin typeface="Verdana"/>
                <a:cs typeface="Verdana"/>
              </a:rPr>
              <a:t>Postanowił </a:t>
            </a:r>
            <a:r>
              <a:rPr sz="1400" spc="-135" dirty="0">
                <a:latin typeface="Verdana"/>
                <a:cs typeface="Verdana"/>
              </a:rPr>
              <a:t>zamoczyć </a:t>
            </a:r>
            <a:r>
              <a:rPr sz="1400" spc="-100" dirty="0">
                <a:latin typeface="Verdana"/>
                <a:cs typeface="Verdana"/>
              </a:rPr>
              <a:t>łapki, </a:t>
            </a:r>
            <a:r>
              <a:rPr sz="1400" spc="-114" dirty="0">
                <a:latin typeface="Verdana"/>
                <a:cs typeface="Verdana"/>
              </a:rPr>
              <a:t>wszedł  </a:t>
            </a:r>
            <a:r>
              <a:rPr sz="1400" spc="-95" dirty="0">
                <a:latin typeface="Verdana"/>
                <a:cs typeface="Verdana"/>
              </a:rPr>
              <a:t>do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wody, </a:t>
            </a:r>
            <a:r>
              <a:rPr sz="1400" spc="-120" dirty="0">
                <a:latin typeface="Verdana"/>
                <a:cs typeface="Verdana"/>
              </a:rPr>
              <a:t>popryskał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nią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troszeczkę,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jak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wróbelki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55" dirty="0">
                <a:latin typeface="Verdana"/>
                <a:cs typeface="Verdana"/>
              </a:rPr>
              <a:t>mają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zwyczaju. </a:t>
            </a:r>
            <a:r>
              <a:rPr sz="1400" spc="-125" dirty="0">
                <a:latin typeface="Verdana"/>
                <a:cs typeface="Verdana"/>
              </a:rPr>
              <a:t>Otrząsnął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tysiące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kropelek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00" dirty="0">
                <a:latin typeface="Verdana"/>
                <a:cs typeface="Verdana"/>
              </a:rPr>
              <a:t>spadło  </a:t>
            </a:r>
            <a:r>
              <a:rPr sz="1400" spc="-130" dirty="0">
                <a:latin typeface="Verdana"/>
                <a:cs typeface="Verdana"/>
              </a:rPr>
              <a:t>na </a:t>
            </a:r>
            <a:r>
              <a:rPr sz="1400" spc="-120" dirty="0">
                <a:latin typeface="Verdana"/>
                <a:cs typeface="Verdana"/>
              </a:rPr>
              <a:t>spragnione </a:t>
            </a:r>
            <a:r>
              <a:rPr sz="1400" spc="-130" dirty="0">
                <a:latin typeface="Verdana"/>
                <a:cs typeface="Verdana"/>
              </a:rPr>
              <a:t>wody </a:t>
            </a:r>
            <a:r>
              <a:rPr sz="1400" spc="-100" dirty="0">
                <a:latin typeface="Verdana"/>
                <a:cs typeface="Verdana"/>
              </a:rPr>
              <a:t>roślinki. Zrobił </a:t>
            </a:r>
            <a:r>
              <a:rPr sz="1400" spc="-85" dirty="0">
                <a:latin typeface="Verdana"/>
                <a:cs typeface="Verdana"/>
              </a:rPr>
              <a:t>to </a:t>
            </a:r>
            <a:r>
              <a:rPr sz="1400" spc="-140" dirty="0">
                <a:latin typeface="Verdana"/>
                <a:cs typeface="Verdana"/>
              </a:rPr>
              <a:t>raz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4" dirty="0">
                <a:latin typeface="Verdana"/>
                <a:cs typeface="Verdana"/>
              </a:rPr>
              <a:t>drugi, </a:t>
            </a:r>
            <a:r>
              <a:rPr sz="1400" spc="-90" dirty="0">
                <a:latin typeface="Verdana"/>
                <a:cs typeface="Verdana"/>
              </a:rPr>
              <a:t>pokropił </a:t>
            </a:r>
            <a:r>
              <a:rPr sz="1400" spc="-130" dirty="0">
                <a:latin typeface="Verdana"/>
                <a:cs typeface="Verdana"/>
              </a:rPr>
              <a:t>wszystkie </a:t>
            </a:r>
            <a:r>
              <a:rPr sz="1400" spc="-105" dirty="0">
                <a:latin typeface="Verdana"/>
                <a:cs typeface="Verdana"/>
              </a:rPr>
              <a:t>kwiatki </a:t>
            </a:r>
            <a:r>
              <a:rPr sz="1400" spc="-110" dirty="0">
                <a:latin typeface="Verdana"/>
                <a:cs typeface="Verdana"/>
              </a:rPr>
              <a:t>dookoła. </a:t>
            </a:r>
            <a:r>
              <a:rPr sz="1400" spc="-90" dirty="0">
                <a:latin typeface="Verdana"/>
                <a:cs typeface="Verdana"/>
              </a:rPr>
              <a:t>Poczuł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5" dirty="0">
                <a:latin typeface="Verdana"/>
                <a:cs typeface="Verdana"/>
              </a:rPr>
              <a:t>rześko, </a:t>
            </a:r>
            <a:r>
              <a:rPr sz="1400" spc="-110" dirty="0">
                <a:latin typeface="Verdana"/>
                <a:cs typeface="Verdana"/>
              </a:rPr>
              <a:t>czuł,  </a:t>
            </a:r>
            <a:r>
              <a:rPr sz="1400" spc="-140" dirty="0">
                <a:latin typeface="Verdana"/>
                <a:cs typeface="Verdana"/>
              </a:rPr>
              <a:t>że </a:t>
            </a:r>
            <a:r>
              <a:rPr sz="1400" spc="-125" dirty="0">
                <a:latin typeface="Verdana"/>
                <a:cs typeface="Verdana"/>
              </a:rPr>
              <a:t>wstępuje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0" dirty="0">
                <a:latin typeface="Verdana"/>
                <a:cs typeface="Verdana"/>
              </a:rPr>
              <a:t>niego </a:t>
            </a:r>
            <a:r>
              <a:rPr sz="1400" spc="-145" dirty="0">
                <a:latin typeface="Verdana"/>
                <a:cs typeface="Verdana"/>
              </a:rPr>
              <a:t>razem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14" dirty="0">
                <a:latin typeface="Verdana"/>
                <a:cs typeface="Verdana"/>
              </a:rPr>
              <a:t>tą </a:t>
            </a:r>
            <a:r>
              <a:rPr sz="1400" spc="-130" dirty="0">
                <a:latin typeface="Verdana"/>
                <a:cs typeface="Verdana"/>
              </a:rPr>
              <a:t>zimną </a:t>
            </a:r>
            <a:r>
              <a:rPr sz="1400" spc="-120" dirty="0">
                <a:latin typeface="Verdana"/>
                <a:cs typeface="Verdana"/>
              </a:rPr>
              <a:t>wodą </a:t>
            </a:r>
            <a:r>
              <a:rPr sz="1400" spc="-130" dirty="0">
                <a:latin typeface="Verdana"/>
                <a:cs typeface="Verdana"/>
              </a:rPr>
              <a:t>energia. Nagle </a:t>
            </a:r>
            <a:r>
              <a:rPr sz="1400" spc="-120" dirty="0">
                <a:latin typeface="Verdana"/>
                <a:cs typeface="Verdana"/>
              </a:rPr>
              <a:t>usłyszał </a:t>
            </a:r>
            <a:r>
              <a:rPr sz="1400" spc="-105" dirty="0">
                <a:latin typeface="Verdana"/>
                <a:cs typeface="Verdana"/>
              </a:rPr>
              <a:t>głos </a:t>
            </a:r>
            <a:r>
              <a:rPr sz="1400" spc="-125" dirty="0">
                <a:latin typeface="Verdana"/>
                <a:cs typeface="Verdana"/>
              </a:rPr>
              <a:t>nauczycielki: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00" dirty="0">
                <a:latin typeface="Verdana"/>
                <a:cs typeface="Verdana"/>
              </a:rPr>
              <a:t>Pora </a:t>
            </a:r>
            <a:r>
              <a:rPr sz="1400" spc="-125" dirty="0">
                <a:latin typeface="Verdana"/>
                <a:cs typeface="Verdana"/>
              </a:rPr>
              <a:t>wracać! </a:t>
            </a:r>
            <a:r>
              <a:rPr sz="1400" spc="-200" dirty="0">
                <a:latin typeface="Verdana"/>
                <a:cs typeface="Verdana"/>
              </a:rPr>
              <a:t>- </a:t>
            </a:r>
            <a:r>
              <a:rPr sz="1400" spc="-140" dirty="0">
                <a:latin typeface="Verdana"/>
                <a:cs typeface="Verdana"/>
              </a:rPr>
              <a:t>Znowu  </a:t>
            </a:r>
            <a:r>
              <a:rPr sz="1400" spc="-105" dirty="0">
                <a:latin typeface="Verdana"/>
                <a:cs typeface="Verdana"/>
              </a:rPr>
              <a:t>rozpostarł </a:t>
            </a:r>
            <a:r>
              <a:rPr sz="1400" spc="-130" dirty="0">
                <a:latin typeface="Verdana"/>
                <a:cs typeface="Verdana"/>
              </a:rPr>
              <a:t>skrzydła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40" dirty="0">
                <a:latin typeface="Verdana"/>
                <a:cs typeface="Verdana"/>
              </a:rPr>
              <a:t>z </a:t>
            </a:r>
            <a:r>
              <a:rPr sz="1400" spc="-120" dirty="0">
                <a:latin typeface="Verdana"/>
                <a:cs typeface="Verdana"/>
              </a:rPr>
              <a:t>niezwykłą </a:t>
            </a:r>
            <a:r>
              <a:rPr sz="1400" spc="-90" dirty="0">
                <a:latin typeface="Verdana"/>
                <a:cs typeface="Verdana"/>
              </a:rPr>
              <a:t>siłą </a:t>
            </a:r>
            <a:r>
              <a:rPr sz="1400" spc="-105" dirty="0">
                <a:latin typeface="Verdana"/>
                <a:cs typeface="Verdana"/>
              </a:rPr>
              <a:t>wzniósł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5" dirty="0">
                <a:latin typeface="Verdana"/>
                <a:cs typeface="Verdana"/>
              </a:rPr>
              <a:t>wysoko, </a:t>
            </a:r>
            <a:r>
              <a:rPr sz="1400" spc="-140" dirty="0">
                <a:latin typeface="Verdana"/>
                <a:cs typeface="Verdana"/>
              </a:rPr>
              <a:t>wysoko. </a:t>
            </a:r>
            <a:r>
              <a:rPr sz="1400" spc="-125" dirty="0">
                <a:latin typeface="Verdana"/>
                <a:cs typeface="Verdana"/>
              </a:rPr>
              <a:t>Wzbijał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40" dirty="0">
                <a:latin typeface="Verdana"/>
                <a:cs typeface="Verdana"/>
              </a:rPr>
              <a:t>szybko, </a:t>
            </a:r>
            <a:r>
              <a:rPr sz="1400" spc="-100" dirty="0">
                <a:latin typeface="Verdana"/>
                <a:cs typeface="Verdana"/>
              </a:rPr>
              <a:t>wznosił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35" dirty="0">
                <a:latin typeface="Verdana"/>
                <a:cs typeface="Verdana"/>
              </a:rPr>
              <a:t>jak </a:t>
            </a:r>
            <a:r>
              <a:rPr sz="1400" spc="-110" dirty="0">
                <a:latin typeface="Verdana"/>
                <a:cs typeface="Verdana"/>
              </a:rPr>
              <a:t>samolot  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25" dirty="0">
                <a:latin typeface="Verdana"/>
                <a:cs typeface="Verdana"/>
              </a:rPr>
              <a:t>krążył </a:t>
            </a:r>
            <a:r>
              <a:rPr sz="1400" spc="-140" dirty="0">
                <a:latin typeface="Verdana"/>
                <a:cs typeface="Verdana"/>
              </a:rPr>
              <a:t>w </a:t>
            </a:r>
            <a:r>
              <a:rPr sz="1400" spc="-110" dirty="0">
                <a:latin typeface="Verdana"/>
                <a:cs typeface="Verdana"/>
              </a:rPr>
              <a:t>powietrzu </a:t>
            </a:r>
            <a:r>
              <a:rPr sz="1400" spc="-105" dirty="0">
                <a:latin typeface="Verdana"/>
                <a:cs typeface="Verdana"/>
              </a:rPr>
              <a:t>pełen </a:t>
            </a:r>
            <a:r>
              <a:rPr sz="1400" spc="-70" dirty="0">
                <a:latin typeface="Verdana"/>
                <a:cs typeface="Verdana"/>
              </a:rPr>
              <a:t>sił </a:t>
            </a:r>
            <a:r>
              <a:rPr sz="1400" spc="-40" dirty="0">
                <a:latin typeface="Verdana"/>
                <a:cs typeface="Verdana"/>
              </a:rPr>
              <a:t>i </a:t>
            </a:r>
            <a:r>
              <a:rPr sz="1400" spc="-114" dirty="0">
                <a:latin typeface="Verdana"/>
                <a:cs typeface="Verdana"/>
              </a:rPr>
              <a:t>radości, </a:t>
            </a:r>
            <a:r>
              <a:rPr sz="1400" spc="-140" dirty="0">
                <a:latin typeface="Verdana"/>
                <a:cs typeface="Verdana"/>
              </a:rPr>
              <a:t>że </a:t>
            </a:r>
            <a:r>
              <a:rPr sz="1400" spc="-90" dirty="0">
                <a:latin typeface="Verdana"/>
                <a:cs typeface="Verdana"/>
              </a:rPr>
              <a:t>potrafi </a:t>
            </a:r>
            <a:r>
              <a:rPr sz="1400" spc="-125" dirty="0">
                <a:latin typeface="Verdana"/>
                <a:cs typeface="Verdana"/>
              </a:rPr>
              <a:t>fruwać. </a:t>
            </a:r>
            <a:r>
              <a:rPr sz="1400" spc="-130" dirty="0">
                <a:latin typeface="Verdana"/>
                <a:cs typeface="Verdana"/>
              </a:rPr>
              <a:t>Tak </a:t>
            </a:r>
            <a:r>
              <a:rPr sz="1400" spc="-125" dirty="0">
                <a:latin typeface="Verdana"/>
                <a:cs typeface="Verdana"/>
              </a:rPr>
              <a:t>skończyła </a:t>
            </a:r>
            <a:r>
              <a:rPr sz="1400" spc="-110" dirty="0">
                <a:latin typeface="Verdana"/>
                <a:cs typeface="Verdana"/>
              </a:rPr>
              <a:t>się </a:t>
            </a:r>
            <a:r>
              <a:rPr sz="1400" spc="-120" dirty="0">
                <a:latin typeface="Verdana"/>
                <a:cs typeface="Verdana"/>
              </a:rPr>
              <a:t>pierwsza </a:t>
            </a:r>
            <a:r>
              <a:rPr sz="1400" spc="-114" dirty="0">
                <a:latin typeface="Verdana"/>
                <a:cs typeface="Verdana"/>
              </a:rPr>
              <a:t>lekcja nauki fruwania 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szkole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dla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14" dirty="0">
                <a:latin typeface="Verdana"/>
                <a:cs typeface="Verdana"/>
              </a:rPr>
              <a:t>wróbelków.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65" dirty="0">
                <a:latin typeface="Verdana"/>
                <a:cs typeface="Verdana"/>
              </a:rPr>
              <a:t>Jeśli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będziecie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chcieli</a:t>
            </a:r>
            <a:r>
              <a:rPr sz="1400" spc="-140" dirty="0">
                <a:latin typeface="Verdana"/>
                <a:cs typeface="Verdana"/>
              </a:rPr>
              <a:t> tam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wrócić,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160" dirty="0">
                <a:latin typeface="Verdana"/>
                <a:cs typeface="Verdana"/>
              </a:rPr>
              <a:t>możemy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85" dirty="0">
                <a:latin typeface="Verdana"/>
                <a:cs typeface="Verdana"/>
              </a:rPr>
              <a:t>to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95" dirty="0">
                <a:latin typeface="Verdana"/>
                <a:cs typeface="Verdana"/>
              </a:rPr>
              <a:t>zrobić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jutro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i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zobaczyć,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czego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jeszcze  </a:t>
            </a:r>
            <a:r>
              <a:rPr sz="1400" spc="-125" dirty="0">
                <a:latin typeface="Verdana"/>
                <a:cs typeface="Verdana"/>
              </a:rPr>
              <a:t>uczą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się</a:t>
            </a:r>
            <a:r>
              <a:rPr sz="1400" spc="-215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ptaszki</a:t>
            </a:r>
            <a:r>
              <a:rPr sz="1400" spc="-23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w</a:t>
            </a:r>
            <a:r>
              <a:rPr sz="1400" spc="-229" dirty="0">
                <a:latin typeface="Verdana"/>
                <a:cs typeface="Verdana"/>
              </a:rPr>
              <a:t> </a:t>
            </a:r>
            <a:r>
              <a:rPr sz="1400" spc="-135" dirty="0">
                <a:latin typeface="Verdana"/>
                <a:cs typeface="Verdana"/>
              </a:rPr>
              <a:t>swojej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-110" dirty="0">
                <a:latin typeface="Verdana"/>
                <a:cs typeface="Verdana"/>
              </a:rPr>
              <a:t>szkole”.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92668" y="6376415"/>
            <a:ext cx="483234" cy="487680"/>
            <a:chOff x="8392668" y="6376415"/>
            <a:chExt cx="483234" cy="487680"/>
          </a:xfrm>
        </p:grpSpPr>
        <p:sp>
          <p:nvSpPr>
            <p:cNvPr id="4" name="object 4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470916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470916" y="475487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471170" cy="475615"/>
            </a:xfrm>
            <a:custGeom>
              <a:avLst/>
              <a:gdLst/>
              <a:ahLst/>
              <a:cxnLst/>
              <a:rect l="l" t="t" r="r" b="b"/>
              <a:pathLst>
                <a:path w="471170" h="475615">
                  <a:moveTo>
                    <a:pt x="0" y="475487"/>
                  </a:moveTo>
                  <a:lnTo>
                    <a:pt x="470916" y="475487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91158" y="382355"/>
            <a:ext cx="666115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0"/>
              </a:lnSpc>
            </a:pPr>
            <a:r>
              <a:rPr sz="25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Jak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pomóc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dziecku</a:t>
            </a:r>
            <a:r>
              <a:rPr sz="25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po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ciężkim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dniu</a:t>
            </a:r>
            <a:r>
              <a:rPr sz="25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szkole?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11" name="object 11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7686" y="314324"/>
            <a:ext cx="41929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/>
              <a:t>Bajki </a:t>
            </a:r>
            <a:r>
              <a:rPr spc="105" dirty="0"/>
              <a:t>relaksacyjne </a:t>
            </a:r>
            <a:r>
              <a:rPr spc="80" dirty="0"/>
              <a:t>dla</a:t>
            </a:r>
            <a:r>
              <a:rPr spc="-335" dirty="0"/>
              <a:t> </a:t>
            </a:r>
            <a:r>
              <a:rPr spc="114" dirty="0"/>
              <a:t>dzieci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99602" y="6458517"/>
            <a:ext cx="13462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r>
              <a:rPr spc="-114" dirty="0"/>
              <a:t>70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87357" y="2399528"/>
              <a:ext cx="2105694" cy="2095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5191" y="1987295"/>
            <a:ext cx="3044951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3435" cy="266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Trebuchet MS"/>
                <a:cs typeface="Trebuchet MS"/>
              </a:rPr>
              <a:t>Wyczuwalne </a:t>
            </a:r>
            <a:r>
              <a:rPr sz="1600" b="1" spc="-50" dirty="0">
                <a:latin typeface="Trebuchet MS"/>
                <a:cs typeface="Trebuchet MS"/>
              </a:rPr>
              <a:t>napięcie </a:t>
            </a:r>
            <a:r>
              <a:rPr sz="1600" b="1" spc="-60" dirty="0">
                <a:latin typeface="Trebuchet MS"/>
                <a:cs typeface="Trebuchet MS"/>
              </a:rPr>
              <a:t>-</a:t>
            </a:r>
            <a:r>
              <a:rPr sz="1600" b="1" spc="-40" dirty="0">
                <a:latin typeface="Trebuchet MS"/>
                <a:cs typeface="Trebuchet MS"/>
              </a:rPr>
              <a:t> zarówno</a:t>
            </a: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5" dirty="0">
                <a:latin typeface="Trebuchet MS"/>
                <a:cs typeface="Trebuchet MS"/>
              </a:rPr>
              <a:t>emocjonalne,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55" dirty="0">
                <a:latin typeface="Trebuchet MS"/>
                <a:cs typeface="Trebuchet MS"/>
              </a:rPr>
              <a:t>jak</a:t>
            </a:r>
            <a:r>
              <a:rPr sz="1600" b="1" spc="-165" dirty="0">
                <a:latin typeface="Trebuchet MS"/>
                <a:cs typeface="Trebuchet MS"/>
              </a:rPr>
              <a:t> </a:t>
            </a:r>
            <a:r>
              <a:rPr sz="1600" b="1" spc="-40" dirty="0">
                <a:latin typeface="Trebuchet MS"/>
                <a:cs typeface="Trebuchet MS"/>
              </a:rPr>
              <a:t>i</a:t>
            </a:r>
            <a:r>
              <a:rPr sz="1600" b="1" spc="-155" dirty="0">
                <a:latin typeface="Trebuchet MS"/>
                <a:cs typeface="Trebuchet MS"/>
              </a:rPr>
              <a:t> </a:t>
            </a:r>
            <a:r>
              <a:rPr sz="1600" b="1" spc="-20" dirty="0">
                <a:latin typeface="Trebuchet MS"/>
                <a:cs typeface="Trebuchet MS"/>
              </a:rPr>
              <a:t>w</a:t>
            </a:r>
            <a:r>
              <a:rPr sz="1600" b="1" spc="-170" dirty="0">
                <a:latin typeface="Trebuchet MS"/>
                <a:cs typeface="Trebuchet MS"/>
              </a:rPr>
              <a:t> </a:t>
            </a:r>
            <a:r>
              <a:rPr sz="1600" b="1" spc="-65" dirty="0">
                <a:latin typeface="Trebuchet MS"/>
                <a:cs typeface="Trebuchet MS"/>
              </a:rPr>
              <a:t>ciele</a:t>
            </a:r>
            <a:r>
              <a:rPr sz="1600" b="1" spc="-160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dziecka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65" dirty="0">
                <a:solidFill>
                  <a:srgbClr val="494948"/>
                </a:solidFill>
                <a:latin typeface="Verdana"/>
                <a:cs typeface="Verdana"/>
              </a:rPr>
              <a:t>Jeśli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rozdrażnione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czy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też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złości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mając ku temu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żadnych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widocznych  powodów,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</a:t>
            </a:r>
            <a:r>
              <a:rPr sz="1400" spc="20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494948"/>
                </a:solidFill>
                <a:latin typeface="Verdana"/>
                <a:cs typeface="Verdana"/>
              </a:rPr>
              <a:t>to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również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skutek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stresu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związanego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powrotem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szkoły.  </a:t>
            </a:r>
            <a:r>
              <a:rPr sz="1400" spc="-285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takiej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sytuacji powinniśmy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postarać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zapewnić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dziecku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dużo wsparcia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 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poczucia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bezpieczeństwa. Pomocny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rozładowaniu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napięcia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ciele </a:t>
            </a:r>
            <a:r>
              <a:rPr sz="1400" spc="-145" dirty="0">
                <a:solidFill>
                  <a:srgbClr val="494948"/>
                </a:solidFill>
                <a:latin typeface="Verdana"/>
                <a:cs typeface="Verdana"/>
              </a:rPr>
              <a:t>może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być 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masaż</a:t>
            </a:r>
            <a:r>
              <a:rPr sz="1400" spc="-25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10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wyjście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</a:t>
            </a:r>
            <a:r>
              <a:rPr sz="1400" spc="-229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spacer.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9096" y="1987295"/>
            <a:ext cx="3019044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7686" y="2008123"/>
            <a:ext cx="3354070" cy="306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rebuchet MS"/>
                <a:cs typeface="Trebuchet MS"/>
              </a:rPr>
              <a:t>Kłopoty </a:t>
            </a:r>
            <a:r>
              <a:rPr sz="1600" b="1" spc="-105" dirty="0">
                <a:latin typeface="Trebuchet MS"/>
                <a:cs typeface="Trebuchet MS"/>
              </a:rPr>
              <a:t>ze</a:t>
            </a:r>
            <a:r>
              <a:rPr sz="1600" b="1" spc="-29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snem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Wysypianie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dobra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jakość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snu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mogą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być 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bardzo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pomocne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redukowaniu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negatywnych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symptomów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związanych 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powrotem 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do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szkoły,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dlatego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bardzo 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ważne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jest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odpowiednie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zadbanie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to. 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Starajmy </a:t>
            </a:r>
            <a:r>
              <a:rPr sz="1400" spc="-110" dirty="0">
                <a:solidFill>
                  <a:srgbClr val="494948"/>
                </a:solidFill>
                <a:latin typeface="Verdana"/>
                <a:cs typeface="Verdana"/>
              </a:rPr>
              <a:t>się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kłaść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zawsze </a:t>
            </a:r>
            <a:r>
              <a:rPr sz="1400" spc="-90" dirty="0">
                <a:solidFill>
                  <a:srgbClr val="494948"/>
                </a:solidFill>
                <a:latin typeface="Verdana"/>
                <a:cs typeface="Verdana"/>
              </a:rPr>
              <a:t>o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tej  </a:t>
            </a:r>
            <a:r>
              <a:rPr sz="1400" spc="-150" dirty="0">
                <a:solidFill>
                  <a:srgbClr val="494948"/>
                </a:solidFill>
                <a:latin typeface="Verdana"/>
                <a:cs typeface="Verdana"/>
              </a:rPr>
              <a:t>samej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porze,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dobrze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wywietrzonym 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pokoju,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unikajmy </a:t>
            </a:r>
            <a:r>
              <a:rPr sz="1400" spc="-100" dirty="0">
                <a:solidFill>
                  <a:srgbClr val="494948"/>
                </a:solidFill>
                <a:latin typeface="Verdana"/>
                <a:cs typeface="Verdana"/>
              </a:rPr>
              <a:t>niebieskich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ekranów  na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dwie </a:t>
            </a:r>
            <a:r>
              <a:rPr sz="1400" spc="-120" dirty="0">
                <a:solidFill>
                  <a:srgbClr val="494948"/>
                </a:solidFill>
                <a:latin typeface="Verdana"/>
                <a:cs typeface="Verdana"/>
              </a:rPr>
              <a:t>godziny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snem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95" dirty="0">
                <a:solidFill>
                  <a:srgbClr val="494948"/>
                </a:solidFill>
                <a:latin typeface="Verdana"/>
                <a:cs typeface="Verdana"/>
              </a:rPr>
              <a:t>co 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najważniejsze </a:t>
            </a:r>
            <a:r>
              <a:rPr sz="1400" spc="-200" dirty="0">
                <a:solidFill>
                  <a:srgbClr val="494948"/>
                </a:solidFill>
                <a:latin typeface="Verdana"/>
                <a:cs typeface="Verdana"/>
              </a:rPr>
              <a:t>- </a:t>
            </a:r>
            <a:r>
              <a:rPr sz="1400" spc="-140" dirty="0">
                <a:solidFill>
                  <a:srgbClr val="494948"/>
                </a:solidFill>
                <a:latin typeface="Verdana"/>
                <a:cs typeface="Verdana"/>
              </a:rPr>
              <a:t>wyciszmy </a:t>
            </a:r>
            <a:r>
              <a:rPr sz="1400" spc="-40" dirty="0">
                <a:solidFill>
                  <a:srgbClr val="494948"/>
                </a:solidFill>
                <a:latin typeface="Verdana"/>
                <a:cs typeface="Verdana"/>
              </a:rPr>
              <a:t>i </a:t>
            </a:r>
            <a:r>
              <a:rPr sz="1400" spc="-135" dirty="0">
                <a:solidFill>
                  <a:srgbClr val="494948"/>
                </a:solidFill>
                <a:latin typeface="Verdana"/>
                <a:cs typeface="Verdana"/>
              </a:rPr>
              <a:t>zrelaksujmy  </a:t>
            </a:r>
            <a:r>
              <a:rPr sz="1400" spc="-105" dirty="0">
                <a:solidFill>
                  <a:srgbClr val="494948"/>
                </a:solidFill>
                <a:latin typeface="Verdana"/>
                <a:cs typeface="Verdana"/>
              </a:rPr>
              <a:t>dziecko </a:t>
            </a:r>
            <a:r>
              <a:rPr sz="1400" spc="-114" dirty="0">
                <a:solidFill>
                  <a:srgbClr val="494948"/>
                </a:solidFill>
                <a:latin typeface="Verdana"/>
                <a:cs typeface="Verdana"/>
              </a:rPr>
              <a:t>przed </a:t>
            </a:r>
            <a:r>
              <a:rPr sz="1400" spc="-155" dirty="0">
                <a:solidFill>
                  <a:srgbClr val="494948"/>
                </a:solidFill>
                <a:latin typeface="Verdana"/>
                <a:cs typeface="Verdana"/>
              </a:rPr>
              <a:t>snem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np. </a:t>
            </a:r>
            <a:r>
              <a:rPr sz="1400" spc="-160" dirty="0">
                <a:solidFill>
                  <a:srgbClr val="494948"/>
                </a:solidFill>
                <a:latin typeface="Verdana"/>
                <a:cs typeface="Verdana"/>
              </a:rPr>
              <a:t>muzyką 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relaksacyjną</a:t>
            </a:r>
            <a:r>
              <a:rPr sz="1400" spc="-27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oraz</a:t>
            </a:r>
            <a:r>
              <a:rPr sz="1400" spc="-21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494948"/>
                </a:solidFill>
                <a:latin typeface="Verdana"/>
                <a:cs typeface="Verdana"/>
              </a:rPr>
              <a:t>byciem</a:t>
            </a:r>
            <a:r>
              <a:rPr sz="1400" spc="-22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przy</a:t>
            </a:r>
            <a:r>
              <a:rPr sz="1400" spc="-235" dirty="0">
                <a:solidFill>
                  <a:srgbClr val="494948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494948"/>
                </a:solidFill>
                <a:latin typeface="Verdana"/>
                <a:cs typeface="Verdana"/>
              </a:rPr>
              <a:t>nim.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92668" y="6376415"/>
            <a:ext cx="344805" cy="487680"/>
            <a:chOff x="8392668" y="6376415"/>
            <a:chExt cx="344805" cy="487680"/>
          </a:xfrm>
        </p:grpSpPr>
        <p:sp>
          <p:nvSpPr>
            <p:cNvPr id="5" name="object 5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332231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332231" y="475487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2C4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98764" y="6382511"/>
              <a:ext cx="332740" cy="475615"/>
            </a:xfrm>
            <a:custGeom>
              <a:avLst/>
              <a:gdLst/>
              <a:ahLst/>
              <a:cxnLst/>
              <a:rect l="l" t="t" r="r" b="b"/>
              <a:pathLst>
                <a:path w="332740" h="475615">
                  <a:moveTo>
                    <a:pt x="0" y="475487"/>
                  </a:moveTo>
                  <a:lnTo>
                    <a:pt x="332231" y="475487"/>
                  </a:lnTo>
                  <a:lnTo>
                    <a:pt x="332231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144952" y="0"/>
            <a:ext cx="43459400" cy="1126490"/>
            <a:chOff x="-19144952" y="0"/>
            <a:chExt cx="43459400" cy="1126490"/>
          </a:xfrm>
        </p:grpSpPr>
        <p:sp>
          <p:nvSpPr>
            <p:cNvPr id="8" name="object 8"/>
            <p:cNvSpPr/>
            <p:nvPr/>
          </p:nvSpPr>
          <p:spPr>
            <a:xfrm>
              <a:off x="-19144952" y="0"/>
              <a:ext cx="43458941" cy="1125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97686" y="121361"/>
            <a:ext cx="594106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105" dirty="0"/>
              <a:t>Problemy,</a:t>
            </a:r>
            <a:r>
              <a:rPr spc="-90" dirty="0"/>
              <a:t> </a:t>
            </a:r>
            <a:r>
              <a:rPr spc="105" dirty="0"/>
              <a:t>które</a:t>
            </a:r>
            <a:r>
              <a:rPr spc="-90" dirty="0"/>
              <a:t> </a:t>
            </a:r>
            <a:r>
              <a:rPr spc="140" dirty="0"/>
              <a:t>mogą</a:t>
            </a:r>
            <a:r>
              <a:rPr spc="-60" dirty="0"/>
              <a:t> </a:t>
            </a:r>
            <a:r>
              <a:rPr spc="125" dirty="0"/>
              <a:t>wystąpić</a:t>
            </a:r>
            <a:r>
              <a:rPr spc="-60" dirty="0"/>
              <a:t> </a:t>
            </a:r>
            <a:r>
              <a:rPr spc="125" dirty="0"/>
              <a:t>podczas  powrotu do</a:t>
            </a:r>
            <a:r>
              <a:rPr spc="-290" dirty="0"/>
              <a:t> </a:t>
            </a:r>
            <a:r>
              <a:rPr spc="110" dirty="0"/>
              <a:t>szkoły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61502" y="6445817"/>
            <a:ext cx="210820" cy="345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fld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949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9594</Words>
  <Application>Microsoft Office PowerPoint</Application>
  <PresentationFormat>Pokaz na ekranie (4:3)</PresentationFormat>
  <Paragraphs>661</Paragraphs>
  <Slides>72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8" baseType="lpstr">
      <vt:lpstr>Arial</vt:lpstr>
      <vt:lpstr>Calibri</vt:lpstr>
      <vt:lpstr>Times New Roman</vt:lpstr>
      <vt:lpstr>Trebuchet MS</vt:lpstr>
      <vt:lpstr>Verdana</vt:lpstr>
      <vt:lpstr>Office Theme</vt:lpstr>
      <vt:lpstr>Prezentacja programu PowerPoint</vt:lpstr>
      <vt:lpstr>Poradnik dla rodziców</vt:lpstr>
      <vt:lpstr>Problemy, które mogą wystąpić podczas powrotu do szkoły</vt:lpstr>
      <vt:lpstr>Problemy, które mogą wystąpić podczas  powrotu do szkoły</vt:lpstr>
      <vt:lpstr>Problemy, które mogą wystąpić podczas  powrotu do szkoły</vt:lpstr>
      <vt:lpstr>Problemy, które mogą wystąpić podczas  powrotu do szkoły</vt:lpstr>
      <vt:lpstr>Problemy, które mogą wystąpić podczas  powrotu do szkoły</vt:lpstr>
      <vt:lpstr>Problemy, które mogą wystąpić podczas  powrotu do szkoły</vt:lpstr>
      <vt:lpstr>Problemy, które mogą wystąpić podczas  powrotu do szkoły</vt:lpstr>
      <vt:lpstr>Problemy, które mogą wystąpić podczas  powrotu do szkoły</vt:lpstr>
      <vt:lpstr>Potrzeby ucznia po powrocie  do środowiska szkolnego</vt:lpstr>
      <vt:lpstr>Potrzeby ucznia po powrocie  do środowiska szkolnego</vt:lpstr>
      <vt:lpstr>Potrzeby ucznia po powrocie  do środowiska szkolnego</vt:lpstr>
      <vt:lpstr>Jak wrócić do rytmu codziennego chodzenia  do szkoły?</vt:lpstr>
      <vt:lpstr>Jak wrócić do rytmu codziennego chodzenia do szkoły? Zadbaj o motywację</vt:lpstr>
      <vt:lpstr>Jak wrócić do rytmu codziennego chodzenia do szkoły? Zadbaj o motywację</vt:lpstr>
      <vt:lpstr>Jak wrócić do rytmu codziennego chodzenia do szkoły? Zadbaj o motywację</vt:lpstr>
      <vt:lpstr>Jak wrócić do rytmu codziennego chodzenia do szkoły? Zadbaj o motywację</vt:lpstr>
      <vt:lpstr>Jak wrócić do rytmu codziennego chodzenia do szkoły? Zadbaj o motywację</vt:lpstr>
      <vt:lpstr>Jak wrócić do rytmu codziennego chodzenia  do szkoły? Zadbaj o motywację</vt:lpstr>
      <vt:lpstr>Jak wrócić do rytmu codziennego chodzenia do szkoły? Zadbaj o motywację</vt:lpstr>
      <vt:lpstr>Jak wrócić do rytmu codziennego chodzenia do szkoły? Zadbaj o motywację</vt:lpstr>
      <vt:lpstr>Jak wrócić do rytmu codziennego chodzenia do szkoły? Zadbaj o motywację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emocje</vt:lpstr>
      <vt:lpstr>Jak wrócić do rytmu codziennego chodzenia do szkoły? Zadbaj o relacje z rówieśnikami</vt:lpstr>
      <vt:lpstr>Jak wrócić do rytmu codziennego chodzenia do szkoły? Zadbaj o relacje z rówieśnikami</vt:lpstr>
      <vt:lpstr>Jak wrócić do rytmu codziennego chodzenia do szkoły? Zadbaj o relacje z rówieśnikami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Jak pomóc dziecku po ciężkim dniu w szkole?</vt:lpstr>
      <vt:lpstr>Nawiązanie dobrych relacji z nauczycielami i innymi rodzicami, wzajemne wsparcie</vt:lpstr>
      <vt:lpstr>Nawiązanie dobrych relacji z nauczycielami i innymi rodzicami, wzajemne wsparcie</vt:lpstr>
      <vt:lpstr>Bibliografia</vt:lpstr>
      <vt:lpstr>Bajki relaksacyjne dla dzieci</vt:lpstr>
      <vt:lpstr>Bajki relaksacyjne dla dzieci</vt:lpstr>
      <vt:lpstr>Bajki relaksacyjne dla dzieci</vt:lpstr>
      <vt:lpstr>Bajki relaksacyjne dla dzieci</vt:lpstr>
      <vt:lpstr>Bajki relaksacyjne dla dzieci</vt:lpstr>
      <vt:lpstr>Bajki relaksacyjne dla dzieci</vt:lpstr>
      <vt:lpstr>Bajki relaksacyjne dla dzieci</vt:lpstr>
      <vt:lpstr>Bajki relaksacyjne dla dzieci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komp</cp:lastModifiedBy>
  <cp:revision>1</cp:revision>
  <dcterms:created xsi:type="dcterms:W3CDTF">2021-06-07T11:27:38Z</dcterms:created>
  <dcterms:modified xsi:type="dcterms:W3CDTF">2021-06-07T11:29:39Z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2021-06-07T00:00:00Z</vt:filetime>
  </property>
</Properties>
</file>